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70" r:id="rId2"/>
    <p:sldId id="304" r:id="rId3"/>
    <p:sldId id="306" r:id="rId4"/>
    <p:sldId id="308" r:id="rId5"/>
    <p:sldId id="310" r:id="rId6"/>
    <p:sldId id="31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66FF"/>
    <a:srgbClr val="6666FF"/>
    <a:srgbClr val="0033CC"/>
    <a:srgbClr val="FFFF99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49" autoAdjust="0"/>
  </p:normalViewPr>
  <p:slideViewPr>
    <p:cSldViewPr>
      <p:cViewPr>
        <p:scale>
          <a:sx n="50" d="100"/>
          <a:sy n="50" d="100"/>
        </p:scale>
        <p:origin x="-187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0194D-21C2-4028-8520-452C3EC06C3B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F6A0A-C247-4826-9692-DF7940665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 descr="C:\Users\Marishka\Desktop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1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857224" y="2500306"/>
            <a:ext cx="7715304" cy="192882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3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безопасности и организации питания обучающихся в образовательных организациях Иркутского районного муниципального образования</a:t>
            </a:r>
            <a:endParaRPr lang="ru-RU" sz="2400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 descr="логотип УО n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157976"/>
            <a:ext cx="2857520" cy="2252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71438" y="71414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безопасности в ОО ИРМО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8" y="620688"/>
            <a:ext cx="8143900" cy="50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AutoShape 15"/>
          <p:cNvSpPr>
            <a:spLocks noChangeArrowheads="1"/>
          </p:cNvSpPr>
          <p:nvPr/>
        </p:nvSpPr>
        <p:spPr bwMode="gray">
          <a:xfrm>
            <a:off x="5508104" y="980728"/>
            <a:ext cx="3456384" cy="1368152"/>
          </a:xfrm>
          <a:prstGeom prst="roundRect">
            <a:avLst>
              <a:gd name="adj" fmla="val 16667"/>
            </a:avLst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ru-RU" sz="1600" kern="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894" y="2983592"/>
            <a:ext cx="90726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ОО ИРМО: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оснащены системой внутреннего и наружного видеонаблюдения, затраты на обслуживание в 2018 году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8 800,00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имеется и находится в исправном состоянии освещение фасада зданий и прилегающей территории;</a:t>
            </a: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имеется ограждение по периметру, но часть учреждений нуждается в его ремонте, затраты на установку -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893 857,73 </a:t>
            </a:r>
            <a:r>
              <a:rPr lang="ru-RU" sz="1600" b="1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руб;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оснащены устойчивой телефонной связью, инженерно-техническими средствами и системами охраны, находящимися в технически исправном состоянии.</a:t>
            </a:r>
          </a:p>
          <a:p>
            <a:pPr>
              <a:buFontTx/>
              <a:buChar char="-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Пропускной режим в образовательные в соответствии с графиком дежурства </a:t>
            </a:r>
          </a:p>
        </p:txBody>
      </p:sp>
      <p:sp>
        <p:nvSpPr>
          <p:cNvPr id="7" name="Пятиугольник 6"/>
          <p:cNvSpPr/>
          <p:nvPr/>
        </p:nvSpPr>
        <p:spPr>
          <a:xfrm>
            <a:off x="107504" y="1052736"/>
            <a:ext cx="3995936" cy="648072"/>
          </a:xfrm>
          <a:prstGeom prst="homePlate">
            <a:avLst>
              <a:gd name="adj" fmla="val 21411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ОО в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настоящее время паспорта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безопасности переоформлены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gray">
          <a:xfrm>
            <a:off x="4103440" y="1124744"/>
            <a:ext cx="1169798" cy="500066"/>
          </a:xfrm>
          <a:prstGeom prst="roundRect">
            <a:avLst>
              <a:gd name="adj" fmla="val 12004"/>
            </a:avLst>
          </a:prstGeom>
          <a:solidFill>
            <a:schemeClr val="accent1">
              <a:alpha val="77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97,2%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07504" y="1772816"/>
            <a:ext cx="3995936" cy="648072"/>
          </a:xfrm>
          <a:prstGeom prst="homePlate">
            <a:avLst>
              <a:gd name="adj" fmla="val 21411"/>
            </a:avLst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находятся в стадии переоформления</a:t>
            </a:r>
            <a:endParaRPr lang="ru-RU" sz="1600" dirty="0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4103440" y="1844824"/>
            <a:ext cx="1169798" cy="500066"/>
          </a:xfrm>
          <a:prstGeom prst="roundRect">
            <a:avLst>
              <a:gd name="adj" fmla="val 12004"/>
            </a:avLst>
          </a:prstGeom>
          <a:solidFill>
            <a:schemeClr val="accent1">
              <a:alpha val="77000"/>
            </a:schemeClr>
          </a:solidFill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2,8%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80112" y="105273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Обслуживание ОО осуществляется частными охранными агентствами,  системы 72 объектов находятся в исправном состоянии, затраты на обслуживание охранной сигнализации в 2018 г. - </a:t>
            </a:r>
            <a:r>
              <a:rPr lang="ru-RU" sz="1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1 632 029,21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877272"/>
            <a:ext cx="7344816" cy="2880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>
                <a:solidFill>
                  <a:schemeClr val="tx2"/>
                </a:solidFill>
              </a:rPr>
              <a:t>Во всех образовательных организациях ИРМО имеется план эвакуации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8" y="620688"/>
            <a:ext cx="8143900" cy="50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8" y="71414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безопасности в ОО ИРМО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gray">
          <a:xfrm>
            <a:off x="899592" y="908720"/>
            <a:ext cx="7560840" cy="73866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Все образовательные организации оснащены системами экстренного оповещения работников, обучающихся о потенциальной угрозе возникновения чрезвычайной ситуации и возникновении пожара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1844824"/>
          <a:ext cx="8568952" cy="3677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Мероприятие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Затраты,</a:t>
                      </a:r>
                      <a:r>
                        <a:rPr lang="ru-RU" sz="1200" baseline="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руб.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Затраты на установку звуковой и световой сигнализации и обслуживание в 2018 году 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775 114,81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Затраты на ремонт АПС 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418 989,12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 обеспечение мер противопожарной безопасности, такие как переосвидетельствование и перезарядка огнетушителей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155 491,25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Замеры сопротивления изоляции 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448 659,97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Огнезащитная обработка деревянных конструкций и контроль качества огнезащитной обработки деревянных конструкций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432 596,00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Приобретение средств и устройств пожарной безопасности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286 477,00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Замена противопожарных люков и дверей </a:t>
                      </a:r>
                      <a:endParaRPr lang="ru-RU" sz="12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23 372,00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м\Desktop\загружено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589240"/>
            <a:ext cx="1267421" cy="8971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2" descr="C:\Users\м\Desktop\1423814399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Объект 2"/>
          <p:cNvPicPr>
            <a:picLocks noGrp="1"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8532440" y="936915"/>
            <a:ext cx="611560" cy="763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8" y="548680"/>
            <a:ext cx="8143900" cy="50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8" y="44624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Обеспечение безопасности в ОО ИРМО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764704"/>
            <a:ext cx="8712968" cy="72008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 целью соблюдения санитарных требований, в образовательных организациях Иркутского районного муниципального образования запланированы и проводятся мероприятия производственного контроля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535317"/>
          <a:ext cx="8892480" cy="49667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248492"/>
                <a:gridCol w="1643988"/>
              </a:tblGrid>
              <a:tr h="3113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Мероприятие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Затраты,</a:t>
                      </a:r>
                      <a:r>
                        <a:rPr lang="ru-RU" sz="1400" baseline="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руб.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109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Исследования воды на микробиологические и санитарно гигиенические  показатели, исследования пищевых продуктов на микробиологические показатели, микробиологические исследования смывов на наличие санитарно-показательной микрофлоры и особо опасных и природно-очаговых инфекций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867 087,33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1457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Профилактические мероприятия по дезинсекции, дезинфекции и дератизации в образовательных организациях. Заключены договора на ежегодные периодические медицинские осмотры, гигиеническую подготовку и аттестацию работников образовательных организаций. Сумма затрат на приобретение средств индивидуальной защиты для работников образовательных организаций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105 246,72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11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Проведена установка  светодиодных светильников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18 505 369,15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67264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 исполнения предписаний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Роспотребнадзора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для устранения нарушений на пищеблоках образовательных организаций проведен ремонт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1 674 180,21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27908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Закуплено технологического оборудования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3 383 066,00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527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Оснащение 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медицинских кабинетов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41 854,00 </a:t>
                      </a:r>
                      <a:endParaRPr lang="ru-RU" sz="1400" dirty="0">
                        <a:solidFill>
                          <a:schemeClr val="tx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7904" y="4221088"/>
            <a:ext cx="5112568" cy="16561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40 ОО -  31    организация занимается организацией питания обучающихся самостоятельно, 9 организаций заключают муниципальные контракты на оказание услуг общественного питания (</a:t>
            </a:r>
            <a:r>
              <a:rPr lang="ru-RU" sz="1800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аутсорсинг</a:t>
            </a:r>
            <a:r>
              <a:rPr lang="ru-RU" sz="1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8" y="548680"/>
            <a:ext cx="8143900" cy="50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8" y="44624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Питание обучающихся в ОО ИРМО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 descr="910523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4141" y="692696"/>
            <a:ext cx="2976331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23528" y="764704"/>
            <a:ext cx="5214942" cy="216024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Охват горячим питанием на 01.01.2019  составляет  </a:t>
            </a:r>
            <a:r>
              <a:rPr lang="ru-RU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3924</a:t>
            </a:r>
            <a:r>
              <a:rPr lang="ru-RU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обучающихся - </a:t>
            </a:r>
            <a:r>
              <a:rPr lang="ru-RU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26,6% </a:t>
            </a:r>
            <a:r>
              <a:rPr lang="ru-RU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общей численности обучающихся</a:t>
            </a:r>
          </a:p>
          <a:p>
            <a:pPr lvl="0">
              <a:spcBef>
                <a:spcPct val="20000"/>
              </a:spcBef>
            </a:pPr>
            <a:endParaRPr lang="ru-RU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10 805</a:t>
            </a:r>
            <a:r>
              <a:rPr lang="ru-RU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обучающихся – </a:t>
            </a:r>
            <a:r>
              <a:rPr lang="ru-RU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73,4%</a:t>
            </a:r>
            <a:r>
              <a:rPr lang="ru-RU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питаются за родительскую плату и (или) через свободную линию раздачи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212976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Стоимость питания обучающихся льготной категории с 01.09.2018 составляет: </a:t>
            </a:r>
          </a:p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57  руб. </a:t>
            </a:r>
            <a:r>
              <a:rPr lang="ru-RU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обучающихся 7-10 лет и </a:t>
            </a:r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65 руб</a:t>
            </a:r>
            <a:r>
              <a:rPr lang="ru-RU" sz="16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для обучающихся с 11-18 лет</a:t>
            </a:r>
          </a:p>
        </p:txBody>
      </p:sp>
      <p:pic>
        <p:nvPicPr>
          <p:cNvPr id="10" name="Рисунок 9" descr="k.jpg"/>
          <p:cNvPicPr>
            <a:picLocks noChangeAspect="1"/>
          </p:cNvPicPr>
          <p:nvPr/>
        </p:nvPicPr>
        <p:blipFill>
          <a:blip r:embed="rId3" cstate="print">
            <a:lum bright="20000" contrast="20000"/>
          </a:blip>
          <a:stretch>
            <a:fillRect/>
          </a:stretch>
        </p:blipFill>
        <p:spPr>
          <a:xfrm>
            <a:off x="395536" y="3933056"/>
            <a:ext cx="2976332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8" y="548680"/>
            <a:ext cx="8143900" cy="509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1438" y="44624"/>
            <a:ext cx="8715404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Питание обучающихся в ОО ИРМО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Рисунок 5" descr="530551155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2843808" y="908720"/>
            <a:ext cx="2699031" cy="1800200"/>
          </a:xfrm>
          <a:prstGeom prst="rect">
            <a:avLst/>
          </a:prstGeom>
          <a:ln>
            <a:noFill/>
          </a:ln>
          <a:effectLst>
            <a:outerShdw blurRad="292100" dist="139700" dir="2700000" sx="97000" sy="97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62211552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7" y="908721"/>
            <a:ext cx="2400268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2924944"/>
            <a:ext cx="860444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Регулярно проводятся выездные проверки организации питания, включающие в себя проверку на соответствие ежедневного меню цикличному меню, проверку веса порций блюд,  проверку сопроводительных документов на продукты питания, проверку на наличие и правильность ведения необходимой документации, санитарное состояние пищеблока и  технологического оборудования, выполнение санитарных правил работниками пищеблока, сроки годности продуктов питания и выполнение других требований, предъявляемых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СанПиН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2.4.5.2409-08 к организации питания обучающихся образовательных организаций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" name="Picture 5" descr="D:\Рабочий стол\Презенташки\презентация для мэра 2013\pit6.jpg"/>
          <p:cNvPicPr>
            <a:picLocks noChangeAspect="1" noChangeArrowheads="1"/>
          </p:cNvPicPr>
          <p:nvPr/>
        </p:nvPicPr>
        <p:blipFill rotWithShape="1">
          <a:blip r:embed="rId4" cstate="print"/>
          <a:srcRect t="24253" b="11908"/>
          <a:stretch/>
        </p:blipFill>
        <p:spPr bwMode="auto">
          <a:xfrm>
            <a:off x="5652120" y="908720"/>
            <a:ext cx="2849322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251520" y="5445224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2018 году проведена реконструкция пищеблока в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МОУ ИРМО «</a:t>
            </a:r>
            <a:r>
              <a:rPr lang="ru-RU" sz="16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Ширяевская</a:t>
            </a:r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СОШ» и МОУ ИРМО «</a:t>
            </a:r>
            <a:r>
              <a:rPr lang="ru-RU" sz="1600" b="1" dirty="0" err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Листвянская</a:t>
            </a:r>
            <a:r>
              <a:rPr lang="ru-RU" sz="1600" b="1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СОШ»</a:t>
            </a:r>
          </a:p>
          <a:p>
            <a:pPr marL="95250"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ru-RU" sz="1600" b="1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506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Августовская конференция работников образования Иркутского района</dc:title>
  <dc:creator>Marishka</dc:creator>
  <cp:lastModifiedBy>м</cp:lastModifiedBy>
  <cp:revision>112</cp:revision>
  <dcterms:created xsi:type="dcterms:W3CDTF">2017-08-23T03:22:56Z</dcterms:created>
  <dcterms:modified xsi:type="dcterms:W3CDTF">2019-02-12T15:18:23Z</dcterms:modified>
</cp:coreProperties>
</file>