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92" r:id="rId3"/>
    <p:sldId id="259" r:id="rId4"/>
    <p:sldId id="293" r:id="rId5"/>
    <p:sldId id="291" r:id="rId6"/>
    <p:sldId id="290" r:id="rId7"/>
  </p:sldIdLst>
  <p:sldSz cx="9144000" cy="6858000" type="screen4x3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9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888" y="102"/>
      </p:cViewPr>
      <p:guideLst>
        <p:guide orient="horz" pos="2160"/>
        <p:guide pos="19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0438-E2D1-4082-BED8-D36A30B212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65FD5-F6ED-4F00-99E5-49DC30E9039D}">
      <dgm:prSet custT="1"/>
      <dgm:spPr/>
      <dgm:t>
        <a:bodyPr/>
        <a:lstStyle/>
        <a:p>
          <a:pPr algn="ctr" rtl="0"/>
          <a:r>
            <a:rPr lang="ru-RU" sz="1400" dirty="0" smtClean="0">
              <a:solidFill>
                <a:schemeClr val="tx1"/>
              </a:solidFill>
            </a:rPr>
            <a:t>Менее 1 %</a:t>
          </a:r>
        </a:p>
        <a:p>
          <a:pPr algn="ctr" rtl="0"/>
          <a:r>
            <a:rPr lang="ru-RU" sz="1400" dirty="0" smtClean="0">
              <a:solidFill>
                <a:schemeClr val="tx1"/>
              </a:solidFill>
            </a:rPr>
            <a:t>Модуль «Основы исламской культуры» – 34 чел.</a:t>
          </a:r>
        </a:p>
        <a:p>
          <a:pPr algn="ctr" rtl="0"/>
          <a:r>
            <a:rPr lang="ru-RU" sz="1400" dirty="0" smtClean="0">
              <a:solidFill>
                <a:schemeClr val="tx1"/>
              </a:solidFill>
            </a:rPr>
            <a:t>Модуль «Основы буддийской культуры» –1 чел.</a:t>
          </a:r>
        </a:p>
        <a:p>
          <a:pPr algn="ctr" rtl="0"/>
          <a:r>
            <a:rPr lang="ru-RU" sz="1400" dirty="0" smtClean="0">
              <a:solidFill>
                <a:schemeClr val="tx1"/>
              </a:solidFill>
            </a:rPr>
            <a:t>Модуль  «Основы иудейской культуры» - 4 чел. </a:t>
          </a:r>
          <a:endParaRPr lang="ru-RU" sz="1400" dirty="0">
            <a:solidFill>
              <a:schemeClr val="tx1"/>
            </a:solidFill>
          </a:endParaRPr>
        </a:p>
      </dgm:t>
    </dgm:pt>
    <dgm:pt modelId="{6A385422-6B28-40B1-B10C-3741701BACD5}" type="sibTrans" cxnId="{87D38CC3-2907-4C9A-A987-2A302DDED122}">
      <dgm:prSet/>
      <dgm:spPr/>
      <dgm:t>
        <a:bodyPr/>
        <a:lstStyle/>
        <a:p>
          <a:endParaRPr lang="ru-RU"/>
        </a:p>
      </dgm:t>
    </dgm:pt>
    <dgm:pt modelId="{B0835777-A757-4034-971B-EC8E7986339B}" type="parTrans" cxnId="{87D38CC3-2907-4C9A-A987-2A302DDED122}">
      <dgm:prSet/>
      <dgm:spPr/>
      <dgm:t>
        <a:bodyPr/>
        <a:lstStyle/>
        <a:p>
          <a:endParaRPr lang="ru-RU"/>
        </a:p>
      </dgm:t>
    </dgm:pt>
    <dgm:pt modelId="{63182492-D8CF-4C06-ACD6-EF7451D953A9}">
      <dgm:prSet custT="1"/>
      <dgm:spPr/>
      <dgm:t>
        <a:bodyPr/>
        <a:lstStyle/>
        <a:p>
          <a:pPr algn="ctr" rtl="0"/>
          <a:r>
            <a:rPr lang="ru-RU" sz="1400" dirty="0" smtClean="0">
              <a:solidFill>
                <a:schemeClr val="tx1"/>
              </a:solidFill>
            </a:rPr>
            <a:t>Модули «Основы православной культуры» – 15 %</a:t>
          </a:r>
          <a:endParaRPr lang="ru-RU" sz="1400" dirty="0">
            <a:solidFill>
              <a:schemeClr val="tx1"/>
            </a:solidFill>
          </a:endParaRPr>
        </a:p>
      </dgm:t>
    </dgm:pt>
    <dgm:pt modelId="{E6A2DE0E-ADDE-491D-8F77-BA7926A24F12}" type="sibTrans" cxnId="{519730DA-A814-4848-8651-C656DB001E01}">
      <dgm:prSet/>
      <dgm:spPr/>
      <dgm:t>
        <a:bodyPr/>
        <a:lstStyle/>
        <a:p>
          <a:endParaRPr lang="ru-RU"/>
        </a:p>
      </dgm:t>
    </dgm:pt>
    <dgm:pt modelId="{201D3DCA-0270-4151-B956-C2CEE91E96CB}" type="parTrans" cxnId="{519730DA-A814-4848-8651-C656DB001E01}">
      <dgm:prSet/>
      <dgm:spPr/>
      <dgm:t>
        <a:bodyPr/>
        <a:lstStyle/>
        <a:p>
          <a:endParaRPr lang="ru-RU"/>
        </a:p>
      </dgm:t>
    </dgm:pt>
    <dgm:pt modelId="{A12FDE61-6326-4C38-9291-AF577F832DBE}">
      <dgm:prSet custT="1"/>
      <dgm:spPr/>
      <dgm:t>
        <a:bodyPr/>
        <a:lstStyle/>
        <a:p>
          <a:pPr algn="ctr" rtl="0"/>
          <a:r>
            <a:rPr lang="ru-RU" sz="1400" dirty="0" smtClean="0">
              <a:solidFill>
                <a:schemeClr val="tx1"/>
              </a:solidFill>
            </a:rPr>
            <a:t>Модуль «Основы мировых религиозных культур» - 25%</a:t>
          </a:r>
          <a:endParaRPr lang="ru-RU" sz="1400" dirty="0">
            <a:solidFill>
              <a:schemeClr val="tx1"/>
            </a:solidFill>
          </a:endParaRPr>
        </a:p>
      </dgm:t>
    </dgm:pt>
    <dgm:pt modelId="{3135AB8B-782A-4D3D-A464-5A9DF50B0BD2}" type="sibTrans" cxnId="{7D7DC79B-B8D6-4895-87B0-A2AD3BEFB406}">
      <dgm:prSet/>
      <dgm:spPr/>
      <dgm:t>
        <a:bodyPr/>
        <a:lstStyle/>
        <a:p>
          <a:endParaRPr lang="ru-RU"/>
        </a:p>
      </dgm:t>
    </dgm:pt>
    <dgm:pt modelId="{4491F180-6D93-492D-B511-352A8FC59812}" type="parTrans" cxnId="{7D7DC79B-B8D6-4895-87B0-A2AD3BEFB406}">
      <dgm:prSet/>
      <dgm:spPr/>
      <dgm:t>
        <a:bodyPr/>
        <a:lstStyle/>
        <a:p>
          <a:endParaRPr lang="ru-RU"/>
        </a:p>
      </dgm:t>
    </dgm:pt>
    <dgm:pt modelId="{760D8AEE-B232-4713-B2B8-0DD61E656F70}">
      <dgm:prSet custT="1"/>
      <dgm:spPr/>
      <dgm:t>
        <a:bodyPr/>
        <a:lstStyle/>
        <a:p>
          <a:pPr algn="ctr" rtl="0"/>
          <a:r>
            <a:rPr lang="ru-RU" sz="1400" dirty="0" smtClean="0">
              <a:solidFill>
                <a:schemeClr val="tx1"/>
              </a:solidFill>
            </a:rPr>
            <a:t>Модуль  «Основы светской этики»  - 58 %</a:t>
          </a:r>
          <a:endParaRPr lang="ru-RU" sz="1400" dirty="0">
            <a:solidFill>
              <a:schemeClr val="tx1"/>
            </a:solidFill>
          </a:endParaRPr>
        </a:p>
      </dgm:t>
    </dgm:pt>
    <dgm:pt modelId="{D8A8F695-1237-4088-B945-AC127D8E0C4D}" type="sibTrans" cxnId="{7C94018D-0B7E-485E-B7EC-E1D727DF0A2D}">
      <dgm:prSet/>
      <dgm:spPr/>
      <dgm:t>
        <a:bodyPr/>
        <a:lstStyle/>
        <a:p>
          <a:endParaRPr lang="ru-RU"/>
        </a:p>
      </dgm:t>
    </dgm:pt>
    <dgm:pt modelId="{9EEB830D-8EA9-4556-B4D4-DFF7F7FB0BEF}" type="parTrans" cxnId="{7C94018D-0B7E-485E-B7EC-E1D727DF0A2D}">
      <dgm:prSet/>
      <dgm:spPr/>
      <dgm:t>
        <a:bodyPr/>
        <a:lstStyle/>
        <a:p>
          <a:endParaRPr lang="ru-RU"/>
        </a:p>
      </dgm:t>
    </dgm:pt>
    <dgm:pt modelId="{78F39B7C-1869-400A-B630-D35A4BBA0011}" type="pres">
      <dgm:prSet presAssocID="{81260438-E2D1-4082-BED8-D36A30B212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5CD57E-FC7E-44B2-A36B-4350479DD36F}" type="pres">
      <dgm:prSet presAssocID="{760D8AEE-B232-4713-B2B8-0DD61E656F70}" presName="parentText" presStyleLbl="node1" presStyleIdx="0" presStyleCnt="4" custLinFactY="43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9C78E-5438-4518-A7B2-8BDA684C958D}" type="pres">
      <dgm:prSet presAssocID="{D8A8F695-1237-4088-B945-AC127D8E0C4D}" presName="spacer" presStyleCnt="0"/>
      <dgm:spPr/>
    </dgm:pt>
    <dgm:pt modelId="{34C8EE05-84E8-45F4-B8BB-FBAE22CFDF20}" type="pres">
      <dgm:prSet presAssocID="{A12FDE61-6326-4C38-9291-AF577F832DB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652D1-2664-46C3-9A16-DEDE4F998C3C}" type="pres">
      <dgm:prSet presAssocID="{3135AB8B-782A-4D3D-A464-5A9DF50B0BD2}" presName="spacer" presStyleCnt="0"/>
      <dgm:spPr/>
    </dgm:pt>
    <dgm:pt modelId="{11DA1350-61EF-4F5C-B6D5-53DA514699F0}" type="pres">
      <dgm:prSet presAssocID="{63182492-D8CF-4C06-ACD6-EF7451D953A9}" presName="parentText" presStyleLbl="node1" presStyleIdx="2" presStyleCnt="4" custLinFactNeighborX="7692" custLinFactNeighborY="-5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F8B96-1A75-401D-B920-EB977EC47D2B}" type="pres">
      <dgm:prSet presAssocID="{E6A2DE0E-ADDE-491D-8F77-BA7926A24F12}" presName="spacer" presStyleCnt="0"/>
      <dgm:spPr/>
    </dgm:pt>
    <dgm:pt modelId="{2F6451E7-D48D-49AE-9784-3A89CF36A821}" type="pres">
      <dgm:prSet presAssocID="{2A665FD5-F6ED-4F00-99E5-49DC30E9039D}" presName="parentText" presStyleLbl="node1" presStyleIdx="3" presStyleCnt="4" custLinFactY="791" custLinFactNeighborX="158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7DC79B-B8D6-4895-87B0-A2AD3BEFB406}" srcId="{81260438-E2D1-4082-BED8-D36A30B21297}" destId="{A12FDE61-6326-4C38-9291-AF577F832DBE}" srcOrd="1" destOrd="0" parTransId="{4491F180-6D93-492D-B511-352A8FC59812}" sibTransId="{3135AB8B-782A-4D3D-A464-5A9DF50B0BD2}"/>
    <dgm:cxn modelId="{F327B883-6D6C-4685-BEFC-BB7D27878EFD}" type="presOf" srcId="{760D8AEE-B232-4713-B2B8-0DD61E656F70}" destId="{575CD57E-FC7E-44B2-A36B-4350479DD36F}" srcOrd="0" destOrd="0" presId="urn:microsoft.com/office/officeart/2005/8/layout/vList2"/>
    <dgm:cxn modelId="{79CD923A-E7F6-4316-A713-2D013DFDA8B1}" type="presOf" srcId="{A12FDE61-6326-4C38-9291-AF577F832DBE}" destId="{34C8EE05-84E8-45F4-B8BB-FBAE22CFDF20}" srcOrd="0" destOrd="0" presId="urn:microsoft.com/office/officeart/2005/8/layout/vList2"/>
    <dgm:cxn modelId="{DF0C74E7-73F8-4429-8299-F312B2BA254D}" type="presOf" srcId="{81260438-E2D1-4082-BED8-D36A30B21297}" destId="{78F39B7C-1869-400A-B630-D35A4BBA0011}" srcOrd="0" destOrd="0" presId="urn:microsoft.com/office/officeart/2005/8/layout/vList2"/>
    <dgm:cxn modelId="{519730DA-A814-4848-8651-C656DB001E01}" srcId="{81260438-E2D1-4082-BED8-D36A30B21297}" destId="{63182492-D8CF-4C06-ACD6-EF7451D953A9}" srcOrd="2" destOrd="0" parTransId="{201D3DCA-0270-4151-B956-C2CEE91E96CB}" sibTransId="{E6A2DE0E-ADDE-491D-8F77-BA7926A24F12}"/>
    <dgm:cxn modelId="{623BBB27-4E1F-4FF0-B379-3B441AA09217}" type="presOf" srcId="{2A665FD5-F6ED-4F00-99E5-49DC30E9039D}" destId="{2F6451E7-D48D-49AE-9784-3A89CF36A821}" srcOrd="0" destOrd="0" presId="urn:microsoft.com/office/officeart/2005/8/layout/vList2"/>
    <dgm:cxn modelId="{87D38CC3-2907-4C9A-A987-2A302DDED122}" srcId="{81260438-E2D1-4082-BED8-D36A30B21297}" destId="{2A665FD5-F6ED-4F00-99E5-49DC30E9039D}" srcOrd="3" destOrd="0" parTransId="{B0835777-A757-4034-971B-EC8E7986339B}" sibTransId="{6A385422-6B28-40B1-B10C-3741701BACD5}"/>
    <dgm:cxn modelId="{7C94018D-0B7E-485E-B7EC-E1D727DF0A2D}" srcId="{81260438-E2D1-4082-BED8-D36A30B21297}" destId="{760D8AEE-B232-4713-B2B8-0DD61E656F70}" srcOrd="0" destOrd="0" parTransId="{9EEB830D-8EA9-4556-B4D4-DFF7F7FB0BEF}" sibTransId="{D8A8F695-1237-4088-B945-AC127D8E0C4D}"/>
    <dgm:cxn modelId="{5E19E4AA-3D95-4C91-82F9-8E4368972E71}" type="presOf" srcId="{63182492-D8CF-4C06-ACD6-EF7451D953A9}" destId="{11DA1350-61EF-4F5C-B6D5-53DA514699F0}" srcOrd="0" destOrd="0" presId="urn:microsoft.com/office/officeart/2005/8/layout/vList2"/>
    <dgm:cxn modelId="{880AF7BB-DC86-425C-868C-F9CD76C3ADC0}" type="presParOf" srcId="{78F39B7C-1869-400A-B630-D35A4BBA0011}" destId="{575CD57E-FC7E-44B2-A36B-4350479DD36F}" srcOrd="0" destOrd="0" presId="urn:microsoft.com/office/officeart/2005/8/layout/vList2"/>
    <dgm:cxn modelId="{EE27771E-B1EE-4839-B36C-6A1046EDFAB3}" type="presParOf" srcId="{78F39B7C-1869-400A-B630-D35A4BBA0011}" destId="{03A9C78E-5438-4518-A7B2-8BDA684C958D}" srcOrd="1" destOrd="0" presId="urn:microsoft.com/office/officeart/2005/8/layout/vList2"/>
    <dgm:cxn modelId="{C88F85C7-186B-4606-81A6-91F6485BBC7B}" type="presParOf" srcId="{78F39B7C-1869-400A-B630-D35A4BBA0011}" destId="{34C8EE05-84E8-45F4-B8BB-FBAE22CFDF20}" srcOrd="2" destOrd="0" presId="urn:microsoft.com/office/officeart/2005/8/layout/vList2"/>
    <dgm:cxn modelId="{152A1C71-68EB-49F0-B240-D0AE01D10A90}" type="presParOf" srcId="{78F39B7C-1869-400A-B630-D35A4BBA0011}" destId="{9A6652D1-2664-46C3-9A16-DEDE4F998C3C}" srcOrd="3" destOrd="0" presId="urn:microsoft.com/office/officeart/2005/8/layout/vList2"/>
    <dgm:cxn modelId="{D896DE3F-4A0A-4DC0-A48F-363A0889B2B7}" type="presParOf" srcId="{78F39B7C-1869-400A-B630-D35A4BBA0011}" destId="{11DA1350-61EF-4F5C-B6D5-53DA514699F0}" srcOrd="4" destOrd="0" presId="urn:microsoft.com/office/officeart/2005/8/layout/vList2"/>
    <dgm:cxn modelId="{D4E810B4-A8F4-47BE-BB34-F775EA936CE5}" type="presParOf" srcId="{78F39B7C-1869-400A-B630-D35A4BBA0011}" destId="{470F8B96-1A75-401D-B920-EB977EC47D2B}" srcOrd="5" destOrd="0" presId="urn:microsoft.com/office/officeart/2005/8/layout/vList2"/>
    <dgm:cxn modelId="{CC38CE38-833B-47AD-8E79-DF287020CB63}" type="presParOf" srcId="{78F39B7C-1869-400A-B630-D35A4BBA0011}" destId="{2F6451E7-D48D-49AE-9784-3A89CF36A82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CD57E-FC7E-44B2-A36B-4350479DD36F}">
      <dsp:nvSpPr>
        <dsp:cNvPr id="0" name=""/>
        <dsp:cNvSpPr/>
      </dsp:nvSpPr>
      <dsp:spPr>
        <a:xfrm>
          <a:off x="0" y="67456"/>
          <a:ext cx="4680520" cy="1194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Модуль  «Основы светской этики»  - 58 %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8333" y="125789"/>
        <a:ext cx="4563854" cy="1078297"/>
      </dsp:txXfrm>
    </dsp:sp>
    <dsp:sp modelId="{34C8EE05-84E8-45F4-B8BB-FBAE22CFDF20}">
      <dsp:nvSpPr>
        <dsp:cNvPr id="0" name=""/>
        <dsp:cNvSpPr/>
      </dsp:nvSpPr>
      <dsp:spPr>
        <a:xfrm>
          <a:off x="0" y="1210427"/>
          <a:ext cx="4680520" cy="1194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Модуль «Основы мировых религиозных культур» - 25%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8333" y="1268760"/>
        <a:ext cx="4563854" cy="1078297"/>
      </dsp:txXfrm>
    </dsp:sp>
    <dsp:sp modelId="{11DA1350-61EF-4F5C-B6D5-53DA514699F0}">
      <dsp:nvSpPr>
        <dsp:cNvPr id="0" name=""/>
        <dsp:cNvSpPr/>
      </dsp:nvSpPr>
      <dsp:spPr>
        <a:xfrm>
          <a:off x="0" y="2412267"/>
          <a:ext cx="4680520" cy="1194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Модули «Основы православной культуры» – 15 %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8333" y="2470600"/>
        <a:ext cx="4563854" cy="1078297"/>
      </dsp:txXfrm>
    </dsp:sp>
    <dsp:sp modelId="{2F6451E7-D48D-49AE-9784-3A89CF36A821}">
      <dsp:nvSpPr>
        <dsp:cNvPr id="0" name=""/>
        <dsp:cNvSpPr/>
      </dsp:nvSpPr>
      <dsp:spPr>
        <a:xfrm>
          <a:off x="0" y="3629572"/>
          <a:ext cx="4680520" cy="1194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Менее 1 %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Модуль «Основы исламской культуры» – 34 чел.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Модуль «Основы буддийской культуры» –1 чел.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Модуль  «Основы иудейской культуры» - 4 чел.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8333" y="3687905"/>
        <a:ext cx="4563854" cy="1078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8DE00-B4D3-44E7-9253-16251C1D292B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540C6-7C25-48F4-804A-8B5C76AB6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09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1C23E-E9CE-461E-8954-CAF1B3B21787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53685-759A-4E2F-A614-2B9848F88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7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3685-759A-4E2F-A614-2B9848F889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87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3685-759A-4E2F-A614-2B9848F8895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5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53685-759A-4E2F-A614-2B9848F8895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7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E10978-9BD4-4BAC-A806-52BB2B91F899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39F136-5E36-49C1-ABB2-7547856D962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352928" cy="211683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Духовно-нравственное воспитание молодежи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Координационный межконфессиональный совет при </a:t>
            </a:r>
          </a:p>
          <a:p>
            <a:r>
              <a:rPr lang="ru-RU" dirty="0" smtClean="0"/>
              <a:t>Законодательном собрании Иркутской области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95936" y="5013176"/>
            <a:ext cx="4971604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Перегудова Валентина Васильевна, министр образования Иркутской области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152362"/>
              </p:ext>
            </p:extLst>
          </p:nvPr>
        </p:nvGraphicFramePr>
        <p:xfrm>
          <a:off x="871538" y="2674938"/>
          <a:ext cx="7408862" cy="2978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>
                  <a:extLst>
                    <a:ext uri="{9D8B030D-6E8A-4147-A177-3AD203B41FA5}">
                      <a16:colId xmlns:a16="http://schemas.microsoft.com/office/drawing/2014/main" xmlns="" val="1343252133"/>
                    </a:ext>
                  </a:extLst>
                </a:gridCol>
                <a:gridCol w="3704431">
                  <a:extLst>
                    <a:ext uri="{9D8B030D-6E8A-4147-A177-3AD203B41FA5}">
                      <a16:colId xmlns:a16="http://schemas.microsoft.com/office/drawing/2014/main" xmlns="" val="3111061805"/>
                    </a:ext>
                  </a:extLst>
                </a:gridCol>
              </a:tblGrid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Основы религиозных культур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 светской этики </a:t>
                      </a:r>
                    </a:p>
                    <a:p>
                      <a:pPr algn="ctr"/>
                      <a:r>
                        <a:rPr lang="ru-RU" dirty="0" smtClean="0"/>
                        <a:t>(ОРКСЭ)</a:t>
                      </a:r>
                    </a:p>
                    <a:p>
                      <a:pPr algn="ctr"/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Основы духовно-нравственной культуры народов России» (ОДНКНР)</a:t>
                      </a:r>
                    </a:p>
                    <a:p>
                      <a:pPr algn="ctr"/>
                      <a:r>
                        <a:rPr lang="ru-RU" smtClean="0"/>
                        <a:t>5-9 классы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30485"/>
                  </a:ext>
                </a:extLst>
              </a:tr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854 общеобразовательных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633 общеобразовательных организации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169555"/>
                  </a:ext>
                </a:extLst>
              </a:tr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33 772 обучающихся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1 129 классов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046728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2018-2019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36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29102"/>
              </p:ext>
            </p:extLst>
          </p:nvPr>
        </p:nvGraphicFramePr>
        <p:xfrm>
          <a:off x="2267744" y="2276872"/>
          <a:ext cx="46805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9836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Основы религиозных культур 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и светской этики (ОРКСЭ)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71538" y="2674938"/>
          <a:ext cx="7408862" cy="2978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>
                  <a:extLst>
                    <a:ext uri="{9D8B030D-6E8A-4147-A177-3AD203B41FA5}">
                      <a16:colId xmlns:a16="http://schemas.microsoft.com/office/drawing/2014/main" xmlns="" val="1343252133"/>
                    </a:ext>
                  </a:extLst>
                </a:gridCol>
                <a:gridCol w="3704431">
                  <a:extLst>
                    <a:ext uri="{9D8B030D-6E8A-4147-A177-3AD203B41FA5}">
                      <a16:colId xmlns:a16="http://schemas.microsoft.com/office/drawing/2014/main" xmlns="" val="3111061805"/>
                    </a:ext>
                  </a:extLst>
                </a:gridCol>
              </a:tblGrid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Основы религиозных культур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 светской этики </a:t>
                      </a:r>
                    </a:p>
                    <a:p>
                      <a:pPr algn="ctr"/>
                      <a:r>
                        <a:rPr lang="ru-RU" dirty="0" smtClean="0"/>
                        <a:t>(ОРКСЭ)</a:t>
                      </a:r>
                    </a:p>
                    <a:p>
                      <a:pPr algn="ctr"/>
                      <a:r>
                        <a:rPr lang="ru-RU" dirty="0" smtClean="0"/>
                        <a:t>4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Основы духовно-нравственной культуры народов России» (ОДНКНР)</a:t>
                      </a:r>
                    </a:p>
                    <a:p>
                      <a:pPr algn="ctr"/>
                      <a:r>
                        <a:rPr lang="ru-RU" smtClean="0"/>
                        <a:t>5-9 классы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30485"/>
                  </a:ext>
                </a:extLst>
              </a:tr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854 общеобразовательных</a:t>
                      </a:r>
                      <a:r>
                        <a:rPr lang="ru-RU" baseline="0" dirty="0" smtClean="0"/>
                        <a:t>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633 общеобразовательных организации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169555"/>
                  </a:ext>
                </a:extLst>
              </a:tr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33 772 обучающихся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1 129 классов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046728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2018-2019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94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Неделя «Равноправие», за 2017-2018 учебный год проведена в 354 образовательных организациях, 28 муниципальных образований, приняли участие 116 758 обучающихся, 16 296 родителей (законных представителей), 5 736 педагогов, 196 социальных партнеров;</a:t>
            </a:r>
          </a:p>
          <a:p>
            <a:r>
              <a:rPr lang="ru-RU" dirty="0"/>
              <a:t>- Неделя «Высокая ответственность», за 2017-2018 учебный год проведена в 399 образовательных организациях, 28 муниципальных образований, приняли участие 73 394 обучающихся, 12 845 родителей, 6 107 педагогов;</a:t>
            </a:r>
          </a:p>
          <a:p>
            <a:r>
              <a:rPr lang="ru-RU" dirty="0"/>
              <a:t>- Неделя «Единство многообразия», за 2017-2018 учебный год проведена в 326 образовательных организациях, 27 муниципальных образований, приняли участие 75 477 обучающихся, 11 798 родителей, 5 439 педагогов.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профилактические недели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направленные </a:t>
            </a:r>
            <a:r>
              <a:rPr lang="ru-RU" sz="2700" dirty="0"/>
              <a:t>на предупреждение противоправного и преступного поведения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1463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429000"/>
            <a:ext cx="8229600" cy="12527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Спасибо за внимание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00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780</TotalTime>
  <Words>257</Words>
  <Application>Microsoft Office PowerPoint</Application>
  <PresentationFormat>Экран (4:3)</PresentationFormat>
  <Paragraphs>40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Candara</vt:lpstr>
      <vt:lpstr>Symbol</vt:lpstr>
      <vt:lpstr>Волна</vt:lpstr>
      <vt:lpstr>Духовно-нравственное воспитание молодежи</vt:lpstr>
      <vt:lpstr>2018-2019 учебный год</vt:lpstr>
      <vt:lpstr>Основы религиозных культур  и светской этики (ОРКСЭ)</vt:lpstr>
      <vt:lpstr>2018-2019 учебный год</vt:lpstr>
      <vt:lpstr>профилактические недели  направленные на предупреждение противоправного и преступного поведения несовершеннолетних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сохранения здоровья детей в ходе образовательного процесса</dc:title>
  <dc:creator>Мосина Н.Ю.</dc:creator>
  <cp:lastModifiedBy>Бутакова Ю.А.</cp:lastModifiedBy>
  <cp:revision>64</cp:revision>
  <cp:lastPrinted>2018-06-09T10:09:17Z</cp:lastPrinted>
  <dcterms:created xsi:type="dcterms:W3CDTF">2015-04-21T08:14:55Z</dcterms:created>
  <dcterms:modified xsi:type="dcterms:W3CDTF">2019-02-01T02:23:52Z</dcterms:modified>
</cp:coreProperties>
</file>