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8129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профилактике </a:t>
            </a:r>
            <a:r>
              <a:rPr lang="ru-RU" dirty="0" smtClean="0"/>
              <a:t>социально-значимых </a:t>
            </a:r>
            <a:r>
              <a:rPr lang="ru-RU" dirty="0"/>
              <a:t>заболеваний </a:t>
            </a:r>
            <a:r>
              <a:rPr lang="ru-RU" dirty="0" smtClean="0"/>
              <a:t> и </a:t>
            </a:r>
            <a:r>
              <a:rPr lang="ru-RU" dirty="0"/>
              <a:t>заболеваний, представляющих опасность для окружающих, в Иркутской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5586375"/>
            <a:ext cx="10993546" cy="59032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Докладчик: Макарочкина Марина Валериевна, начальник управления организации медицинской помощи министерства здравоохранения Иркутской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2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Повысить ответственность администраций муниципальных образований Иркутской области за состояние эпидемиологической ситуации, связанной с распространением </a:t>
            </a:r>
            <a:r>
              <a:rPr lang="ru-RU" dirty="0" smtClean="0"/>
              <a:t>социально-значимых </a:t>
            </a:r>
            <a:r>
              <a:rPr lang="ru-RU" dirty="0"/>
              <a:t>заболеваний и эффективностью профилактических мероприятий среди населения. С этой целью разработать муниципальные целевые программы по противодействию распространения </a:t>
            </a:r>
            <a:r>
              <a:rPr lang="ru-RU" dirty="0" smtClean="0"/>
              <a:t>социально-значимых </a:t>
            </a:r>
            <a:r>
              <a:rPr lang="ru-RU" dirty="0"/>
              <a:t>заболеваний на территории муниципального </a:t>
            </a:r>
            <a:r>
              <a:rPr lang="ru-RU" dirty="0" smtClean="0"/>
              <a:t>образования </a:t>
            </a:r>
            <a:endParaRPr lang="ru-RU" dirty="0"/>
          </a:p>
          <a:p>
            <a:r>
              <a:rPr lang="ru-RU" dirty="0" smtClean="0"/>
              <a:t>Продолжить </a:t>
            </a:r>
            <a:r>
              <a:rPr lang="ru-RU" dirty="0"/>
              <a:t>взаимодействие </a:t>
            </a:r>
            <a:r>
              <a:rPr lang="ru-RU" dirty="0" smtClean="0"/>
              <a:t>министерства </a:t>
            </a:r>
            <a:r>
              <a:rPr lang="ru-RU" dirty="0"/>
              <a:t>здравоохранения Иркутской </a:t>
            </a:r>
            <a:r>
              <a:rPr lang="ru-RU" dirty="0" smtClean="0"/>
              <a:t>области, </a:t>
            </a:r>
            <a:r>
              <a:rPr lang="ru-RU" dirty="0"/>
              <a:t>ГУ МВД России по Иркутской области, </a:t>
            </a:r>
            <a:r>
              <a:rPr lang="ru-RU" dirty="0" smtClean="0"/>
              <a:t>прокуратуры </a:t>
            </a:r>
            <a:r>
              <a:rPr lang="ru-RU" dirty="0"/>
              <a:t>Иркутской области, </a:t>
            </a:r>
            <a:r>
              <a:rPr lang="ru-RU" dirty="0" smtClean="0"/>
              <a:t>учреждений </a:t>
            </a:r>
            <a:r>
              <a:rPr lang="ru-RU" dirty="0"/>
              <a:t>ГУФСИН России по Иркутской </a:t>
            </a:r>
            <a:r>
              <a:rPr lang="ru-RU" dirty="0" smtClean="0"/>
              <a:t>области </a:t>
            </a:r>
            <a:r>
              <a:rPr lang="ru-RU" dirty="0"/>
              <a:t>по вопросам противодействия распространению </a:t>
            </a:r>
            <a:r>
              <a:rPr lang="ru-RU" dirty="0" smtClean="0"/>
              <a:t>социально-значимых заболеваний</a:t>
            </a:r>
            <a:endParaRPr lang="ru-RU" dirty="0"/>
          </a:p>
          <a:p>
            <a:r>
              <a:rPr lang="ru-RU" dirty="0" smtClean="0"/>
              <a:t>Активизировать </a:t>
            </a:r>
            <a:r>
              <a:rPr lang="ru-RU" dirty="0"/>
              <a:t>взаимодействие </a:t>
            </a:r>
            <a:r>
              <a:rPr lang="ru-RU" dirty="0" smtClean="0"/>
              <a:t>между министерством здравоохранения Иркутской области, органами </a:t>
            </a:r>
            <a:r>
              <a:rPr lang="ru-RU" dirty="0"/>
              <a:t>местного самоуправления, СМИ, общественными организациями по вопросам пропаганды здорового образа жизни, профилактики ВИЧ-инфекции и туберкулеза, формирования у населения Иркутской области ответственного отношения к своему </a:t>
            </a:r>
            <a:r>
              <a:rPr lang="ru-RU" dirty="0" smtClean="0"/>
              <a:t>здоровью</a:t>
            </a:r>
            <a:endParaRPr lang="ru-RU" dirty="0"/>
          </a:p>
          <a:p>
            <a:r>
              <a:rPr lang="ru-RU" dirty="0" smtClean="0"/>
              <a:t>Министерству здравоохранения иркутской области обеспечить </a:t>
            </a:r>
            <a:r>
              <a:rPr lang="ru-RU" dirty="0"/>
              <a:t>диспансерное наблюдение и оказание медицинской помощи больным ВИЧ-инфекцией и туберкулезом, освободившимся из мест лишения свободы, обратившимся за медицинской </a:t>
            </a:r>
            <a:r>
              <a:rPr lang="ru-RU" dirty="0" smtClean="0"/>
              <a:t>помощью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91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311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Социально значимые заболевания </a:t>
            </a:r>
            <a:r>
              <a:rPr lang="ru-RU" sz="2000" dirty="0"/>
              <a:t>- заболевания, обусловленные преимущественно социально-экономическими условиями, приносящие ущерб обществу и требующие социальной защиты </a:t>
            </a:r>
            <a:r>
              <a:rPr lang="ru-RU" sz="2000" dirty="0" smtClean="0"/>
              <a:t>человека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Характеризуются:</a:t>
            </a:r>
            <a:endParaRPr lang="ru-RU" sz="2400" dirty="0"/>
          </a:p>
          <a:p>
            <a:r>
              <a:rPr lang="ru-RU" sz="2400" dirty="0" smtClean="0"/>
              <a:t>массовостью заболевания (быстрым </a:t>
            </a:r>
            <a:r>
              <a:rPr lang="ru-RU" sz="2400" dirty="0"/>
              <a:t>распространением заболевания среди населения, в </a:t>
            </a:r>
            <a:r>
              <a:rPr lang="ru-RU" sz="2400" dirty="0" smtClean="0"/>
              <a:t>т.ч. наличием </a:t>
            </a:r>
            <a:r>
              <a:rPr lang="ru-RU" sz="2400" dirty="0"/>
              <a:t>значительного процента «скрытых» больных в </a:t>
            </a:r>
            <a:r>
              <a:rPr lang="ru-RU" sz="2400" dirty="0" smtClean="0"/>
              <a:t>социуме);</a:t>
            </a:r>
            <a:endParaRPr lang="ru-RU" sz="2400" dirty="0"/>
          </a:p>
          <a:p>
            <a:r>
              <a:rPr lang="ru-RU" sz="2400" dirty="0" smtClean="0"/>
              <a:t>высокими </a:t>
            </a:r>
            <a:r>
              <a:rPr lang="ru-RU" sz="2400" dirty="0"/>
              <a:t>темпами ежегодного прироста количества больных;</a:t>
            </a:r>
          </a:p>
          <a:p>
            <a:r>
              <a:rPr lang="ru-RU" sz="2400" dirty="0" smtClean="0"/>
              <a:t>выраженной </a:t>
            </a:r>
            <a:r>
              <a:rPr lang="ru-RU" sz="2400" dirty="0"/>
              <a:t>опасностью для окружающих.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32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7513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ВИЧ-инфекция и туберкулез </a:t>
            </a:r>
            <a:r>
              <a:rPr lang="ru-RU" sz="2700" b="1" dirty="0" smtClean="0"/>
              <a:t>– социально-значимые заболевания</a:t>
            </a:r>
            <a:br>
              <a:rPr lang="ru-RU" sz="2700" b="1" dirty="0" smtClean="0"/>
            </a:br>
            <a:r>
              <a:rPr lang="ru-RU" sz="1800" dirty="0" smtClean="0"/>
              <a:t>(Постановление </a:t>
            </a:r>
            <a:r>
              <a:rPr lang="ru-RU" sz="1800" dirty="0"/>
              <a:t>Правительства </a:t>
            </a:r>
            <a:r>
              <a:rPr lang="ru-RU" sz="1800" dirty="0" smtClean="0"/>
              <a:t>РФ </a:t>
            </a:r>
            <a:r>
              <a:rPr lang="ru-RU" sz="1800" dirty="0"/>
              <a:t>от </a:t>
            </a:r>
            <a:r>
              <a:rPr lang="ru-RU" sz="1800" dirty="0" smtClean="0"/>
              <a:t>01.12.2004 </a:t>
            </a:r>
            <a:r>
              <a:rPr lang="ru-RU" sz="1800" dirty="0"/>
              <a:t>№ 715 «Об утверждении перечня социально значимых заболеваний и перечня заболеваний, представляющих опасность для окружающих</a:t>
            </a:r>
            <a:r>
              <a:rPr lang="ru-RU" sz="1800" dirty="0" smtClean="0"/>
              <a:t>»)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49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Законодательные механизмы </a:t>
            </a:r>
            <a:r>
              <a:rPr lang="ru-RU" dirty="0"/>
              <a:t>по противодействию распространения ВИЧ-инфекции и туберкулеза:</a:t>
            </a:r>
          </a:p>
          <a:p>
            <a:r>
              <a:rPr lang="ru-RU" dirty="0" smtClean="0"/>
              <a:t>СП </a:t>
            </a:r>
            <a:r>
              <a:rPr lang="ru-RU" dirty="0"/>
              <a:t>3.1.5.2826-10 «Профилактика ВИЧ-инфекции» от 11 января 2011г.;</a:t>
            </a:r>
          </a:p>
          <a:p>
            <a:r>
              <a:rPr lang="ru-RU" dirty="0" smtClean="0"/>
              <a:t>СП </a:t>
            </a:r>
            <a:r>
              <a:rPr lang="ru-RU" dirty="0"/>
              <a:t>3.1.2.3114-13 «Профилактика туберкулеза», утвержденные постановлением Главного государственного санитарного врача Российской Федерации от 22 октября 2013 г. № 60;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закон от 30 марта 1995 г. № 38-ФЗ «О предупреждении распространения в Российской Федерации заболевания, вызываемого вирусом иммунодефицита человека (ВИЧ)»;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закон от 18 июня 2001 г. № 77-ФЗ «О предупреждении распространения туберкулеза в Российской Федерации»;</a:t>
            </a:r>
          </a:p>
          <a:p>
            <a:r>
              <a:rPr lang="ru-RU" dirty="0" smtClean="0"/>
              <a:t>Государственная </a:t>
            </a:r>
            <a:r>
              <a:rPr lang="ru-RU" dirty="0"/>
              <a:t>стратегия противодействия распространению ВИЧ-инфекции в Российской Федерации на период до 2020 года и дальнейшую перспективу от 20 октября 2016 </a:t>
            </a:r>
            <a:r>
              <a:rPr lang="ru-RU" dirty="0" smtClean="0"/>
              <a:t>года;</a:t>
            </a:r>
          </a:p>
          <a:p>
            <a:r>
              <a:rPr lang="ru-RU" dirty="0" smtClean="0"/>
              <a:t>Государственная программа </a:t>
            </a:r>
            <a:r>
              <a:rPr lang="ru-RU" dirty="0"/>
              <a:t>«Развитие здравоохранения Иркутской области» на 2014-2020 </a:t>
            </a:r>
            <a:r>
              <a:rPr lang="ru-RU" dirty="0" smtClean="0"/>
              <a:t>годы;</a:t>
            </a:r>
          </a:p>
          <a:p>
            <a:r>
              <a:rPr lang="ru-RU" dirty="0" smtClean="0"/>
              <a:t>Постановление </a:t>
            </a:r>
            <a:r>
              <a:rPr lang="ru-RU" dirty="0"/>
              <a:t>Правительства Иркутской области от 10.07.2014 года № 334-пп «О Межведомственной комиссии по противодействию распространению социально значимых заболеваний в Иркутской области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40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ВИЧ-инфекция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 01.01.2017 г. общее число </a:t>
            </a:r>
            <a:r>
              <a:rPr lang="ru-RU" dirty="0" smtClean="0"/>
              <a:t>ВИЧ-инфицированных </a:t>
            </a:r>
            <a:r>
              <a:rPr lang="ru-RU" dirty="0"/>
              <a:t>лиц, выявленных на территории области составило 51039 человек. Показатель </a:t>
            </a:r>
            <a:r>
              <a:rPr lang="ru-RU" dirty="0" smtClean="0"/>
              <a:t>пораженности </a:t>
            </a:r>
            <a:r>
              <a:rPr lang="ru-RU" dirty="0"/>
              <a:t>по области составляет </a:t>
            </a:r>
            <a:r>
              <a:rPr lang="ru-RU" dirty="0"/>
              <a:t>1558,4 </a:t>
            </a:r>
            <a:r>
              <a:rPr lang="ru-RU" dirty="0" smtClean="0"/>
              <a:t>на </a:t>
            </a:r>
            <a:r>
              <a:rPr lang="ru-RU" dirty="0"/>
              <a:t>100 тыс. населения</a:t>
            </a:r>
            <a:endParaRPr lang="ru-RU" dirty="0"/>
          </a:p>
          <a:p>
            <a:r>
              <a:rPr lang="ru-RU" dirty="0"/>
              <a:t>Фактически проживает на территории субъекта на 01.01.2017г. – 33024 человека (без учета иностранцев, иногородних, лиц находящихся в местах лишения свободы), из них 25718 человек состоит на диспансерном </a:t>
            </a:r>
            <a:r>
              <a:rPr lang="ru-RU" dirty="0" smtClean="0"/>
              <a:t>учете</a:t>
            </a:r>
            <a:endParaRPr lang="ru-RU" dirty="0"/>
          </a:p>
          <a:p>
            <a:r>
              <a:rPr lang="ru-RU" dirty="0"/>
              <a:t>Случаи ВИЧ-инфекции зарегистрированы во всех муниципальных образованиях Иркутской </a:t>
            </a:r>
            <a:r>
              <a:rPr lang="ru-RU" dirty="0" smtClean="0"/>
              <a:t>области</a:t>
            </a:r>
            <a:endParaRPr lang="ru-RU" dirty="0"/>
          </a:p>
          <a:p>
            <a:r>
              <a:rPr lang="ru-RU" dirty="0" smtClean="0"/>
              <a:t>Основной  путь </a:t>
            </a:r>
            <a:r>
              <a:rPr lang="ru-RU" dirty="0"/>
              <a:t>заражения </a:t>
            </a:r>
            <a:r>
              <a:rPr lang="ru-RU" dirty="0" smtClean="0"/>
              <a:t>половой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1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ВИЧ-инфекции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44757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первичная </a:t>
            </a:r>
            <a:r>
              <a:rPr lang="ru-RU" b="1" dirty="0"/>
              <a:t>профилактика </a:t>
            </a:r>
            <a:r>
              <a:rPr lang="ru-RU" dirty="0"/>
              <a:t>– </a:t>
            </a:r>
            <a:r>
              <a:rPr lang="ru-RU" dirty="0" smtClean="0"/>
              <a:t>направлена на информирование </a:t>
            </a:r>
            <a:r>
              <a:rPr lang="ru-RU" dirty="0"/>
              <a:t>здорового населения по путям передачи и способам защиты от ВИЧ-инфекции, формирование потребности в здоровом образе жизни и безопасном поведении;</a:t>
            </a:r>
          </a:p>
          <a:p>
            <a:r>
              <a:rPr lang="ru-RU" b="1" dirty="0" smtClean="0"/>
              <a:t>вторичная </a:t>
            </a:r>
            <a:r>
              <a:rPr lang="ru-RU" b="1" dirty="0"/>
              <a:t>профилактика </a:t>
            </a:r>
            <a:r>
              <a:rPr lang="ru-RU" dirty="0"/>
              <a:t>– </a:t>
            </a:r>
            <a:r>
              <a:rPr lang="ru-RU" dirty="0" smtClean="0"/>
              <a:t>направлена </a:t>
            </a:r>
            <a:r>
              <a:rPr lang="ru-RU" dirty="0"/>
              <a:t>на снижение частоты передачи ВИЧ-инфекции неинфицированным лицам от известных и/или неизвестных источников инфекции, а также на предотвращение инфицирования ВИЧ-инфицированных лиц новыми штаммами </a:t>
            </a:r>
            <a:r>
              <a:rPr lang="ru-RU" dirty="0" smtClean="0"/>
              <a:t>ВИЧ </a:t>
            </a:r>
            <a:r>
              <a:rPr lang="ru-RU" dirty="0"/>
              <a:t>или возбудителями других инфекций, передающихся парентеральным и/или половым путем (вирусные гепатиты, инфекции, передающиеся половым путем);</a:t>
            </a:r>
          </a:p>
          <a:p>
            <a:r>
              <a:rPr lang="ru-RU" b="1" dirty="0" smtClean="0"/>
              <a:t>третичная </a:t>
            </a:r>
            <a:r>
              <a:rPr lang="ru-RU" b="1" dirty="0"/>
              <a:t>профилактика </a:t>
            </a:r>
            <a:r>
              <a:rPr lang="ru-RU" dirty="0"/>
              <a:t>– направлена на повышение приверженности ВИЧ-инфицированных лиц к медицинскому наблюдению и антиретровирусной терапии, поскольку антиретровирусная терапия эффективно снижает уровень вирусной нагрузки в сыворотке крови у ВИЧ-инфицированных, тем самым больной становится менее опасен для окружающих (лечение – как профилактика).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" y="5449085"/>
            <a:ext cx="1997805" cy="1333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70" y="5463971"/>
            <a:ext cx="2092987" cy="1318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463" y="5460299"/>
            <a:ext cx="1964197" cy="1310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847" y="5460298"/>
            <a:ext cx="2081012" cy="1310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5046" y="5460298"/>
            <a:ext cx="1964199" cy="1310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5364" t="13714" r="18563" b="15869"/>
          <a:stretch/>
        </p:blipFill>
        <p:spPr>
          <a:xfrm>
            <a:off x="10323740" y="5472812"/>
            <a:ext cx="1828800" cy="13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4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Профилактики ВИЧ-инфекции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192" y="219460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За 2016 год охват пар мать-дитя полной (трехэтапной) </a:t>
            </a:r>
            <a:r>
              <a:rPr lang="ru-RU" sz="2000" dirty="0" err="1" smtClean="0"/>
              <a:t>химиопрофилактикой</a:t>
            </a:r>
            <a:r>
              <a:rPr lang="ru-RU" sz="2000" dirty="0" smtClean="0"/>
              <a:t> передачи ВИЧ составил 86,2 %</a:t>
            </a:r>
          </a:p>
          <a:p>
            <a:r>
              <a:rPr lang="ru-RU" sz="2000" dirty="0" smtClean="0"/>
              <a:t>(критерий государственной программы - 85,6%)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98238"/>
              </p:ext>
            </p:extLst>
          </p:nvPr>
        </p:nvGraphicFramePr>
        <p:xfrm>
          <a:off x="581025" y="2181225"/>
          <a:ext cx="11029950" cy="406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/>
                <a:gridCol w="2490855"/>
                <a:gridCol w="2550016"/>
                <a:gridCol w="23124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Индикатор </a:t>
                      </a:r>
                      <a:endParaRPr lang="ru-RU" dirty="0"/>
                    </a:p>
                  </a:txBody>
                  <a:tcPr/>
                </a:tc>
              </a:tr>
              <a:tr h="9504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Охват медицинским освидетельствованием на ВИЧ-инфекцию населения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Не менее 25%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</a:t>
                      </a:r>
                      <a:r>
                        <a:rPr lang="ru-RU" dirty="0" err="1" smtClean="0"/>
                        <a:t>химиопрофилактики</a:t>
                      </a:r>
                      <a:r>
                        <a:rPr lang="ru-RU" dirty="0" smtClean="0"/>
                        <a:t> передачи ВИЧ-инфекции от матери к ребенку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лиц, зараженных ВИЧ, получающих АРВТ, от общего числа лиц, зараженных ВИЧ, состоящих на диспансерном учете.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Охват терапией больных сочетанной патологией ВИЧ+ТБ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менее 90%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49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туберкулез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2016г. показатель заболеваемости туберкулезом в Иркутской области составил 108,4 на </a:t>
            </a:r>
            <a:r>
              <a:rPr lang="ru-RU" dirty="0" smtClean="0"/>
              <a:t>100 тысяч  </a:t>
            </a:r>
            <a:r>
              <a:rPr lang="ru-RU" dirty="0"/>
              <a:t>населения. Число впервые выявленных случаев заболевания туберкулезом в регионе составило 2615 </a:t>
            </a:r>
            <a:r>
              <a:rPr lang="ru-RU" dirty="0" smtClean="0"/>
              <a:t>человек</a:t>
            </a:r>
            <a:endParaRPr lang="ru-RU" dirty="0"/>
          </a:p>
          <a:p>
            <a:r>
              <a:rPr lang="ru-RU" dirty="0"/>
              <a:t>Уровень заболевания туберкулезом по отдельным районам области варьирует от 54,1 на </a:t>
            </a:r>
            <a:r>
              <a:rPr lang="ru-RU" dirty="0" smtClean="0"/>
              <a:t>100 тысяч  </a:t>
            </a:r>
            <a:r>
              <a:rPr lang="ru-RU" dirty="0"/>
              <a:t>в Нижне-Илимском районе до 275,2 на </a:t>
            </a:r>
            <a:r>
              <a:rPr lang="ru-RU" dirty="0" smtClean="0"/>
              <a:t>100 тысяч  </a:t>
            </a:r>
            <a:r>
              <a:rPr lang="ru-RU" dirty="0"/>
              <a:t>населения в </a:t>
            </a:r>
            <a:r>
              <a:rPr lang="ru-RU" dirty="0" err="1"/>
              <a:t>Тулунском</a:t>
            </a:r>
            <a:r>
              <a:rPr lang="ru-RU" dirty="0"/>
              <a:t> районе. </a:t>
            </a:r>
            <a:endParaRPr lang="ru-RU" dirty="0" smtClean="0"/>
          </a:p>
          <a:p>
            <a:r>
              <a:rPr lang="ru-RU" dirty="0" smtClean="0"/>
              <a:t>Показатель </a:t>
            </a:r>
            <a:r>
              <a:rPr lang="ru-RU" dirty="0"/>
              <a:t>смертности населения от туберкулеза в 2016 году составил  </a:t>
            </a:r>
            <a:r>
              <a:rPr lang="ru-RU" dirty="0" smtClean="0"/>
              <a:t>20,2</a:t>
            </a:r>
          </a:p>
          <a:p>
            <a:r>
              <a:rPr lang="ru-RU" dirty="0" smtClean="0"/>
              <a:t>Основной путь заражения – воздушно-капельный</a:t>
            </a:r>
          </a:p>
          <a:p>
            <a:r>
              <a:rPr lang="ru-RU" dirty="0" smtClean="0"/>
              <a:t>Значительная проблема – рост доли </a:t>
            </a:r>
            <a:r>
              <a:rPr lang="ru-RU" dirty="0"/>
              <a:t>больных туберкулезом в сочетании с ВИЧ-инфекцией среди впервые заболевших туберкулезом и среди болеющих туберкулезом</a:t>
            </a:r>
            <a:r>
              <a:rPr lang="ru-RU" dirty="0" smtClean="0"/>
              <a:t>: с 23,6 % в 2014 году до 33,4% в 2016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73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туберкулеза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проведения массовых профилактических флюорографических осмотров населения Иркутской </a:t>
            </a:r>
            <a:r>
              <a:rPr lang="ru-RU" dirty="0" smtClean="0"/>
              <a:t>области</a:t>
            </a:r>
            <a:endParaRPr lang="ru-RU" dirty="0"/>
          </a:p>
          <a:p>
            <a:r>
              <a:rPr lang="ru-RU" dirty="0" err="1"/>
              <a:t>Химиопрофилактика</a:t>
            </a:r>
            <a:r>
              <a:rPr lang="ru-RU" dirty="0"/>
              <a:t> туберкулеза пациентам с </a:t>
            </a:r>
            <a:r>
              <a:rPr lang="ru-RU" dirty="0" smtClean="0"/>
              <a:t>ВИЧ-инфекцией</a:t>
            </a:r>
            <a:endParaRPr lang="ru-RU" dirty="0"/>
          </a:p>
          <a:p>
            <a:r>
              <a:rPr lang="ru-RU" dirty="0" smtClean="0"/>
              <a:t>Обеспечение </a:t>
            </a:r>
            <a:r>
              <a:rPr lang="ru-RU" dirty="0" smtClean="0"/>
              <a:t>противотуберкулезными </a:t>
            </a:r>
            <a:r>
              <a:rPr lang="ru-RU" dirty="0" smtClean="0"/>
              <a:t>препаратами за </a:t>
            </a:r>
            <a:r>
              <a:rPr lang="ru-RU" dirty="0"/>
              <a:t>счет средств областного </a:t>
            </a:r>
            <a:r>
              <a:rPr lang="ru-RU" dirty="0" smtClean="0"/>
              <a:t>бюджета</a:t>
            </a:r>
            <a:endParaRPr lang="ru-RU" dirty="0"/>
          </a:p>
          <a:p>
            <a:r>
              <a:rPr lang="ru-RU" dirty="0" smtClean="0"/>
              <a:t>Проведение </a:t>
            </a:r>
            <a:r>
              <a:rPr lang="ru-RU" dirty="0" smtClean="0"/>
              <a:t>мероприятий </a:t>
            </a:r>
            <a:r>
              <a:rPr lang="ru-RU" dirty="0"/>
              <a:t>по текущей и заключительной дезинфекции в очагах </a:t>
            </a:r>
            <a:r>
              <a:rPr lang="ru-RU" dirty="0" smtClean="0"/>
              <a:t>туберкулеза </a:t>
            </a:r>
            <a:endParaRPr lang="ru-RU" dirty="0" smtClean="0"/>
          </a:p>
          <a:p>
            <a:r>
              <a:rPr lang="ru-RU" dirty="0" smtClean="0"/>
              <a:t>Санитарно-просветительская работа с населением: </a:t>
            </a:r>
            <a:r>
              <a:rPr lang="ru-RU" dirty="0" smtClean="0"/>
              <a:t>распространение печатной продукции, проведение выставок, консультаций, дней открытых </a:t>
            </a:r>
            <a:r>
              <a:rPr lang="ru-RU" dirty="0" smtClean="0"/>
              <a:t>дверей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83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профилактики туберкулеза 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704511"/>
              </p:ext>
            </p:extLst>
          </p:nvPr>
        </p:nvGraphicFramePr>
        <p:xfrm>
          <a:off x="581025" y="2181225"/>
          <a:ext cx="1102995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/>
                <a:gridCol w="2205990"/>
                <a:gridCol w="2205990"/>
                <a:gridCol w="2205990"/>
                <a:gridCol w="22059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Иркутская область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СФО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Заболеваемость, </a:t>
                      </a:r>
                    </a:p>
                    <a:p>
                      <a:r>
                        <a:rPr lang="ru-RU" dirty="0" smtClean="0"/>
                        <a:t>на 100 тыс. нас.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Смертность,</a:t>
                      </a:r>
                    </a:p>
                    <a:p>
                      <a:r>
                        <a:rPr lang="ru-RU" dirty="0" smtClean="0"/>
                        <a:t>на 100 тыс. нас.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Охват </a:t>
                      </a:r>
                      <a:r>
                        <a:rPr lang="ru-RU" dirty="0" err="1" smtClean="0"/>
                        <a:t>профосмотрами</a:t>
                      </a:r>
                      <a:r>
                        <a:rPr lang="ru-RU" dirty="0" smtClean="0"/>
                        <a:t> на туберкулез,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517293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209</TotalTime>
  <Words>862</Words>
  <Application>Microsoft Office PowerPoint</Application>
  <PresentationFormat>Произвольный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Дивиденд</vt:lpstr>
      <vt:lpstr> О профилактике социально-значимых заболеваний  и заболеваний, представляющих опасность для окружающих, в Иркутской области</vt:lpstr>
      <vt:lpstr>Социально значимые заболевания - заболевания, обусловленные преимущественно социально-экономическими условиями, приносящие ущерб обществу и требующие социальной защиты человека</vt:lpstr>
      <vt:lpstr>ВИЧ-инфекция и туберкулез – социально-значимые заболевания (Постановление Правительства РФ от 01.12.2004 № 715 «Об утверждении перечня социально значимых заболеваний и перечня заболеваний, представляющих опасность для окружающих»)</vt:lpstr>
      <vt:lpstr>ВИЧ-инфекция</vt:lpstr>
      <vt:lpstr>Профилактика ВИЧ-инфекции</vt:lpstr>
      <vt:lpstr>Результаты Профилактики ВИЧ-инфекции</vt:lpstr>
      <vt:lpstr>туберкулез</vt:lpstr>
      <vt:lpstr>Профилактика туберкулеза</vt:lpstr>
      <vt:lpstr>Результаты профилактики туберкулеза </vt:lpstr>
      <vt:lpstr>необходимо: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профилактике социально значимых заболеваний и заболеваний, представляющих опасность для окружающих, в Иркутской области</dc:title>
  <dc:creator>RePack by Diakov</dc:creator>
  <cp:lastModifiedBy>Марина В. Макарочкина</cp:lastModifiedBy>
  <cp:revision>34</cp:revision>
  <cp:lastPrinted>2017-03-10T01:05:52Z</cp:lastPrinted>
  <dcterms:created xsi:type="dcterms:W3CDTF">2017-03-09T14:22:18Z</dcterms:created>
  <dcterms:modified xsi:type="dcterms:W3CDTF">2017-03-10T01:31:39Z</dcterms:modified>
</cp:coreProperties>
</file>