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7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2" autoAdjust="0"/>
  </p:normalViewPr>
  <p:slideViewPr>
    <p:cSldViewPr>
      <p:cViewPr>
        <p:scale>
          <a:sx n="118" d="100"/>
          <a:sy n="118" d="100"/>
        </p:scale>
        <p:origin x="-1434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2924-8685-4372-BE27-D21263B975D8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BA2924-8685-4372-BE27-D21263B975D8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979302-E545-4011-BEEA-C5763795DDA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196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</a:t>
            </a:r>
            <a:br>
              <a:rPr lang="ru-RU" b="1" dirty="0" smtClean="0"/>
            </a:b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Алкоголь </a:t>
            </a:r>
            <a:r>
              <a:rPr lang="ru-RU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и дети несовместимы!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4040188" cy="1584176"/>
          </a:xfrm>
        </p:spPr>
        <p:txBody>
          <a:bodyPr>
            <a:normAutofit fontScale="25000" lnSpcReduction="20000"/>
          </a:bodyPr>
          <a:lstStyle/>
          <a:p>
            <a:pPr algn="just"/>
            <a:endParaRPr lang="ru-RU" sz="56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5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Среди молодежи бытует ложное мнение о том, что употребление спиртных напитков – показатель самостоятельности, силы и мужества. </a:t>
            </a:r>
          </a:p>
          <a:p>
            <a:r>
              <a:rPr lang="ru-RU" sz="5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Даже если ваш ребенок никогда не пил спиртного, а праздник решил «отметить», расскажите ему, что алкоголь оказывает разрушающее действие на все системы и органы человека.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836712"/>
            <a:ext cx="4041775" cy="1872208"/>
          </a:xfrm>
        </p:spPr>
        <p:txBody>
          <a:bodyPr>
            <a:normAutofit fontScale="25000" lnSpcReduction="20000"/>
          </a:bodyPr>
          <a:lstStyle/>
          <a:p>
            <a:r>
              <a:rPr lang="ru-RU" sz="5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Под воздействием алкоголя люди утрачивают чувство ответственности перед обществом, совершают правонарушения. Отсюда и драки среди подростков, и самоубийства, и многие другие трагедии. Детям необходимо разъяснять, что алкоголь, содержащийся в водке, ничем не отличается от алкоголя, содержащегося в пиве или вине. Поэтому законом пиво отнесено к алкогольной продукции.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68960"/>
            <a:ext cx="3888432" cy="2952328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996952"/>
            <a:ext cx="4041775" cy="3031331"/>
          </a:xfrm>
        </p:spPr>
      </p:pic>
    </p:spTree>
    <p:extLst>
      <p:ext uri="{BB962C8B-B14F-4D97-AF65-F5344CB8AC3E}">
        <p14:creationId xmlns:p14="http://schemas.microsoft.com/office/powerpoint/2010/main" val="45003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Хотелось, чтобы наше подрастающее поколение 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росло </a:t>
            </a:r>
            <a:r>
              <a:rPr lang="ru-RU" dirty="0" smtClean="0">
                <a:effectLst/>
              </a:rPr>
              <a:t>здоровым </a:t>
            </a:r>
            <a:r>
              <a:rPr lang="ru-RU" dirty="0">
                <a:effectLst/>
              </a:rPr>
              <a:t>как физически, так и морально. </a:t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56992"/>
            <a:ext cx="4038600" cy="280831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356992"/>
            <a:ext cx="3810000" cy="2819400"/>
          </a:xfrm>
        </p:spPr>
      </p:pic>
    </p:spTree>
    <p:extLst>
      <p:ext uri="{BB962C8B-B14F-4D97-AF65-F5344CB8AC3E}">
        <p14:creationId xmlns:p14="http://schemas.microsoft.com/office/powerpoint/2010/main" val="9629811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2" b="1852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404664"/>
            <a:ext cx="5486400" cy="1292475"/>
          </a:xfrm>
        </p:spPr>
        <p:txBody>
          <a:bodyPr>
            <a:normAutofit lnSpcReduction="10000"/>
          </a:bodyPr>
          <a:lstStyle/>
          <a:p>
            <a:r>
              <a:rPr lang="ru-RU" b="1" i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Продажа алкоголя (в том числе пива и пивных напитков) несовершеннолетним запрещена статьей 16 Федерального Закона от 22.11.1995 № 171-ФЗ «О государственном регулировании производства и оборота этилового спирта, алкогольной и спиртосодержащей продукции и об ограничении потребления (распития) алкогольной продукции».</a:t>
            </a:r>
          </a:p>
        </p:txBody>
      </p:sp>
    </p:spTree>
    <p:extLst>
      <p:ext uri="{BB962C8B-B14F-4D97-AF65-F5344CB8AC3E}">
        <p14:creationId xmlns:p14="http://schemas.microsoft.com/office/powerpoint/2010/main" val="120354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715790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>
                <a:effectLst/>
              </a:rPr>
              <a:t/>
            </a:r>
            <a:br>
              <a:rPr lang="ru-RU" sz="1200" b="1" dirty="0" smtClean="0">
                <a:effectLst/>
              </a:rPr>
            </a:br>
            <a:r>
              <a:rPr lang="ru-RU" sz="1600" b="1" dirty="0" smtClean="0">
                <a:effectLst/>
              </a:rPr>
              <a:t/>
            </a:r>
            <a:br>
              <a:rPr lang="ru-RU" sz="1600" b="1" dirty="0" smtClean="0">
                <a:effectLst/>
              </a:rPr>
            </a:b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Гражданским кодексом Российской Федерации установлено, что гражданин становится совершеннолетним по достижении восемнадцатилетнего возраста.</a:t>
            </a:r>
            <a:r>
              <a:rPr lang="ru-RU" sz="1600" dirty="0" smtClean="0">
                <a:effectLst/>
              </a:rPr>
              <a:t/>
            </a:r>
            <a:br>
              <a:rPr lang="ru-RU" sz="1600" dirty="0" smtClean="0">
                <a:effectLst/>
              </a:rPr>
            </a:b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060849"/>
            <a:ext cx="3008313" cy="3600400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В случае возникновения у продавца сомнения в достижении покупателем совершеннолетия, продавец вправе потребовать у этого покупателя документ, удостоверяющий личность и позволяющий установить возраст этого покупателя (паспорт). </a:t>
            </a:r>
          </a:p>
          <a:p>
            <a:endParaRPr lang="ru-R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822643"/>
            <a:ext cx="5111750" cy="4753927"/>
          </a:xfrm>
        </p:spPr>
      </p:pic>
    </p:spTree>
    <p:extLst>
      <p:ext uri="{BB962C8B-B14F-4D97-AF65-F5344CB8AC3E}">
        <p14:creationId xmlns:p14="http://schemas.microsoft.com/office/powerpoint/2010/main" val="3117979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715790"/>
          </a:xfrm>
        </p:spPr>
        <p:txBody>
          <a:bodyPr>
            <a:normAutofit/>
          </a:bodyPr>
          <a:lstStyle/>
          <a:p>
            <a:r>
              <a:rPr lang="ru-RU" sz="2000" dirty="0">
                <a:effectLst/>
              </a:rPr>
              <a:t>Ответственность за продажу алкоголя несовершеннолетним установлена частью 2.1 статьи 14.16 Кодекса Российской Федерации об административных правонарушениях.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340768"/>
            <a:ext cx="4040188" cy="2880320"/>
          </a:xfrm>
        </p:spPr>
        <p:txBody>
          <a:bodyPr>
            <a:normAutofit fontScale="32500" lnSpcReduction="20000"/>
          </a:bodyPr>
          <a:lstStyle/>
          <a:p>
            <a:r>
              <a:rPr lang="ru-RU" sz="3400" dirty="0">
                <a:solidFill>
                  <a:schemeClr val="bg1"/>
                </a:solidFill>
              </a:rPr>
              <a:t>Административный штраф за розничную продажу </a:t>
            </a:r>
            <a:r>
              <a:rPr lang="ru-RU" sz="3400" dirty="0" smtClean="0">
                <a:solidFill>
                  <a:schemeClr val="bg1"/>
                </a:solidFill>
              </a:rPr>
              <a:t>АЛКОГОЛЬНОЙ ПРОДУКЦИИ </a:t>
            </a:r>
            <a:r>
              <a:rPr lang="ru-RU" sz="3400" dirty="0">
                <a:solidFill>
                  <a:schemeClr val="bg1"/>
                </a:solidFill>
              </a:rPr>
              <a:t>несовершеннолетним составляет: для организаций от 300 тыс. до 500 тыс. рублей, для должностных лиц и индивидуальных предпринимателей  – от 100 тыс. до 200 тыс. рублей, и для граждан от 30 тыс. до 50 тыс. рублей (часть 2.1 статьи 14.16 КоАП РФ). За неоднократную розничную продажу </a:t>
            </a:r>
            <a:r>
              <a:rPr lang="ru-RU" sz="3400" dirty="0" smtClean="0">
                <a:solidFill>
                  <a:schemeClr val="bg1"/>
                </a:solidFill>
              </a:rPr>
              <a:t>АЛКОГОЛЬНОЙ ПРОДУКЦИИ </a:t>
            </a:r>
            <a:r>
              <a:rPr lang="ru-RU" sz="3400" dirty="0">
                <a:solidFill>
                  <a:schemeClr val="bg1"/>
                </a:solidFill>
              </a:rPr>
              <a:t>несовершеннолетним предусмотрена уголовная ответственность – это штраф в размере до 80 тыс. рублей, либо в размере заработной платы или иного дохода осужденного за период до шести месяцев. Вместо штрафной санкции могут назначить исправительные работы до одного года с лишением права занимать определенные должности или заниматься определенной деятельностью на срок до трех лет (ст. 151.1 Уголовного кодекса Российской Федерации).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4008" y="1772816"/>
            <a:ext cx="4041775" cy="2037904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Кроме этого, за продажу алкогольной продукции несовершеннолетним предусмотрено аннулирование лицензии во внесудебном порядке.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221088"/>
            <a:ext cx="3160961" cy="2304256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221088"/>
            <a:ext cx="3753743" cy="2271049"/>
          </a:xfrm>
        </p:spPr>
      </p:pic>
    </p:spTree>
    <p:extLst>
      <p:ext uri="{BB962C8B-B14F-4D97-AF65-F5344CB8AC3E}">
        <p14:creationId xmlns:p14="http://schemas.microsoft.com/office/powerpoint/2010/main" val="40454400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305342"/>
            <a:ext cx="7560840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 smtClean="0">
                <a:solidFill>
                  <a:schemeClr val="tx1">
                    <a:lumMod val="95000"/>
                  </a:schemeClr>
                </a:solidFill>
              </a:rPr>
              <a:t>Отдел потребительского рынка администрации Иркутского районного муниципального образования</a:t>
            </a:r>
            <a:endParaRPr lang="ru-RU" sz="2300" b="1" dirty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ru-RU" sz="2300" b="1" dirty="0">
                <a:solidFill>
                  <a:schemeClr val="tx1">
                    <a:lumMod val="95000"/>
                  </a:schemeClr>
                </a:solidFill>
              </a:rPr>
              <a:t>обращается ко всем, кто не равнодушен к своим детям</a:t>
            </a:r>
            <a:r>
              <a:rPr lang="ru-RU" sz="2300" b="1" dirty="0" smtClean="0">
                <a:solidFill>
                  <a:schemeClr val="tx1">
                    <a:lumMod val="95000"/>
                  </a:schemeClr>
                </a:solidFill>
              </a:rPr>
              <a:t>!</a:t>
            </a:r>
          </a:p>
          <a:p>
            <a:pPr algn="ctr"/>
            <a:endParaRPr lang="ru-RU" sz="2000" b="1" dirty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ru-RU" sz="2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Если Вы увидели, что ребенку продали спиртное:</a:t>
            </a:r>
          </a:p>
          <a:p>
            <a:pPr algn="ctr"/>
            <a:endParaRPr lang="ru-RU" sz="2400" i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1.Потребуйте </a:t>
            </a: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жалобную книгу и сделайте запись:</a:t>
            </a:r>
          </a:p>
          <a:p>
            <a:pPr algn="ctr"/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«Я стал очевидцем….»;</a:t>
            </a:r>
          </a:p>
          <a:p>
            <a:pPr algn="ctr"/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2</a:t>
            </a: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Позвоните по </a:t>
            </a:r>
            <a:r>
              <a:rPr lang="ru-RU" sz="2400" dirty="0">
                <a:solidFill>
                  <a:srgbClr val="FF0000"/>
                </a:solidFill>
              </a:rPr>
              <a:t>телефону «Горячей линии»</a:t>
            </a: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организованной отделом потребительского рынка администрации Иркутского района </a:t>
            </a:r>
            <a:r>
              <a:rPr lang="ru-RU" sz="2400" dirty="0" smtClean="0">
                <a:solidFill>
                  <a:srgbClr val="FF0000"/>
                </a:solidFill>
              </a:rPr>
              <a:t>8(3952)718-032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59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1246</TotalTime>
  <Words>417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   Алкоголь и дети несовместимы! </vt:lpstr>
      <vt:lpstr>Хотелось, чтобы наше подрастающее поколение  росло здоровым как физически, так и морально.  </vt:lpstr>
      <vt:lpstr> </vt:lpstr>
      <vt:lpstr>  Гражданским кодексом Российской Федерации установлено, что гражданин становится совершеннолетним по достижении восемнадцатилетнего возраста. </vt:lpstr>
      <vt:lpstr>Ответственность за продажу алкоголя несовершеннолетним установлена частью 2.1 статьи 14.16 Кодекса Российской Федерации об административных правонарушениях.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Алкоголь и дети несовместимы!</dc:title>
  <dc:creator>Остапенко Алексей Владимирович</dc:creator>
  <cp:lastModifiedBy>Ульянова Елена Валерьевна</cp:lastModifiedBy>
  <cp:revision>21</cp:revision>
  <dcterms:created xsi:type="dcterms:W3CDTF">2016-07-21T03:53:04Z</dcterms:created>
  <dcterms:modified xsi:type="dcterms:W3CDTF">2019-04-22T02:28:09Z</dcterms:modified>
</cp:coreProperties>
</file>