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sldIdLst>
    <p:sldId id="256" r:id="rId2"/>
    <p:sldId id="262" r:id="rId3"/>
    <p:sldId id="269" r:id="rId4"/>
    <p:sldId id="263" r:id="rId5"/>
    <p:sldId id="271" r:id="rId6"/>
    <p:sldId id="267" r:id="rId7"/>
    <p:sldId id="281" r:id="rId8"/>
    <p:sldId id="265" r:id="rId9"/>
    <p:sldId id="278" r:id="rId10"/>
    <p:sldId id="277" r:id="rId11"/>
    <p:sldId id="274" r:id="rId12"/>
    <p:sldId id="275" r:id="rId13"/>
    <p:sldId id="270" r:id="rId14"/>
    <p:sldId id="279" r:id="rId15"/>
    <p:sldId id="280" r:id="rId16"/>
    <p:sldId id="259" r:id="rId17"/>
    <p:sldId id="261" r:id="rId18"/>
    <p:sldId id="282" r:id="rId19"/>
    <p:sldId id="283" r:id="rId20"/>
    <p:sldId id="284" r:id="rId21"/>
    <p:sldId id="286" r:id="rId22"/>
    <p:sldId id="285" r:id="rId23"/>
    <p:sldId id="287" r:id="rId24"/>
    <p:sldId id="311" r:id="rId25"/>
    <p:sldId id="312" r:id="rId26"/>
    <p:sldId id="292" r:id="rId27"/>
    <p:sldId id="291" r:id="rId28"/>
    <p:sldId id="290" r:id="rId29"/>
    <p:sldId id="293" r:id="rId30"/>
    <p:sldId id="294" r:id="rId31"/>
    <p:sldId id="295" r:id="rId32"/>
    <p:sldId id="296" r:id="rId33"/>
    <p:sldId id="299" r:id="rId34"/>
    <p:sldId id="298" r:id="rId35"/>
    <p:sldId id="297" r:id="rId36"/>
    <p:sldId id="300" r:id="rId37"/>
    <p:sldId id="301" r:id="rId38"/>
    <p:sldId id="302" r:id="rId39"/>
    <p:sldId id="303" r:id="rId40"/>
    <p:sldId id="305" r:id="rId41"/>
    <p:sldId id="306" r:id="rId42"/>
    <p:sldId id="307" r:id="rId43"/>
    <p:sldId id="308" r:id="rId44"/>
    <p:sldId id="309" r:id="rId45"/>
    <p:sldId id="26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56C"/>
    <a:srgbClr val="66FFCC"/>
    <a:srgbClr val="6AE2D4"/>
    <a:srgbClr val="C3EDE3"/>
    <a:srgbClr val="B1E5FF"/>
    <a:srgbClr val="00FF99"/>
    <a:srgbClr val="CE4C71"/>
    <a:srgbClr val="00FF00"/>
    <a:srgbClr val="FF66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95926" autoAdjust="0"/>
  </p:normalViewPr>
  <p:slideViewPr>
    <p:cSldViewPr>
      <p:cViewPr>
        <p:scale>
          <a:sx n="70" d="100"/>
          <a:sy n="70" d="100"/>
        </p:scale>
        <p:origin x="-516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9593106434885929E-2"/>
          <c:w val="0.87309110138876511"/>
          <c:h val="0.804259844144301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'основные характеристики'!$A$17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'основные характеристики'!$B$16:$D$16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'основные характеристики'!$B$17:$D$17</c:f>
              <c:numCache>
                <c:formatCode>#,##0.0</c:formatCode>
                <c:ptCount val="3"/>
                <c:pt idx="0">
                  <c:v>2000</c:v>
                </c:pt>
                <c:pt idx="1">
                  <c:v>1800</c:v>
                </c:pt>
                <c:pt idx="2">
                  <c:v>1700</c:v>
                </c:pt>
              </c:numCache>
            </c:numRef>
          </c:val>
        </c:ser>
        <c:ser>
          <c:idx val="1"/>
          <c:order val="1"/>
          <c:tx>
            <c:strRef>
              <c:f>'основные характеристики'!$A$18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'основные характеристики'!$B$16:$D$16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'основные характеристики'!$B$18:$D$18</c:f>
              <c:numCache>
                <c:formatCode>#,##0.0</c:formatCode>
                <c:ptCount val="3"/>
                <c:pt idx="0">
                  <c:v>1400</c:v>
                </c:pt>
                <c:pt idx="1">
                  <c:v>1200</c:v>
                </c:pt>
                <c:pt idx="2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801024"/>
        <c:axId val="124802560"/>
        <c:axId val="0"/>
      </c:bar3DChart>
      <c:catAx>
        <c:axId val="124801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24802560"/>
        <c:crosses val="autoZero"/>
        <c:auto val="1"/>
        <c:lblAlgn val="ctr"/>
        <c:lblOffset val="100"/>
        <c:noMultiLvlLbl val="0"/>
      </c:catAx>
      <c:valAx>
        <c:axId val="1248025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24801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672698539700426"/>
          <c:y val="3.6838012150697112E-4"/>
        </c:manualLayout>
      </c:layout>
      <c:overlay val="0"/>
      <c:txPr>
        <a:bodyPr/>
        <a:lstStyle/>
        <a:p>
          <a:pPr algn="ctr" rtl="0">
            <a:defRPr lang="ru-RU" sz="2160" b="1" i="0" u="none" strike="noStrike" kern="1200" cap="none" spc="0" baseline="0" dirty="0">
              <a:ln w="1905">
                <a:solidFill>
                  <a:srgbClr val="0070C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27754321788969E-2"/>
          <c:y val="0.22158064308644071"/>
          <c:w val="0.87960565803877755"/>
          <c:h val="0.68488479350247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3671763371148119"/>
                  <c:y val="-0.290801753021594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438433974705791"/>
                  <c:y val="9.75611627947772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1467.5</c:v>
                </c:pt>
                <c:pt idx="1">
                  <c:v>333.2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914500655041707"/>
          <c:y val="5.6445525110908105E-2"/>
        </c:manualLayout>
      </c:layout>
      <c:overlay val="0"/>
      <c:txPr>
        <a:bodyPr/>
        <a:lstStyle/>
        <a:p>
          <a:pPr algn="ctr" rtl="0">
            <a:defRPr lang="ru-RU" sz="2160" b="1" i="0" u="none" strike="noStrike" kern="1200" cap="none" spc="0" baseline="0">
              <a:ln w="1905">
                <a:solidFill>
                  <a:srgbClr val="0070C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7246543905546E-2"/>
          <c:y val="0.22847053346056764"/>
          <c:w val="0.89722230778878154"/>
          <c:h val="0.680308119908062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4803335959004333"/>
                  <c:y val="-0.23585929323400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354771973675813"/>
                  <c:y val="0.1039672217775862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1432.1</c:v>
                </c:pt>
                <c:pt idx="1">
                  <c:v>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79E-2"/>
          <c:y val="0.21196156114687542"/>
          <c:w val="0.96944444444444455"/>
          <c:h val="0.652814147128665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2550" h="25400"/>
              <a:bevelB w="19050"/>
            </a:sp3d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1640.3</c:v>
                </c:pt>
                <c:pt idx="1">
                  <c:v>1395.5</c:v>
                </c:pt>
                <c:pt idx="2">
                  <c:v>1361.6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5.7</c:v>
                </c:pt>
                <c:pt idx="1">
                  <c:v>6.5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66CC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64.5</c:v>
                </c:pt>
                <c:pt idx="1">
                  <c:v>64.5</c:v>
                </c:pt>
                <c:pt idx="2">
                  <c:v>62.5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Лист1!$B$5:$D$5</c:f>
              <c:numCache>
                <c:formatCode>#,##0.0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9150592"/>
        <c:axId val="49160576"/>
        <c:axId val="0"/>
      </c:bar3DChart>
      <c:catAx>
        <c:axId val="49150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49160576"/>
        <c:crosses val="autoZero"/>
        <c:auto val="1"/>
        <c:lblAlgn val="ctr"/>
        <c:lblOffset val="100"/>
        <c:noMultiLvlLbl val="0"/>
      </c:catAx>
      <c:valAx>
        <c:axId val="4916057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49150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59532101823539E-2"/>
          <c:y val="3.8801244306188198E-2"/>
          <c:w val="0.745983620199688"/>
          <c:h val="0.8659768359071214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'нпалоговые (2)'!$A$26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88900" h="114300"/>
              <a:bevelB w="63500" h="82550"/>
            </a:sp3d>
          </c:spPr>
          <c:invertIfNegative val="0"/>
          <c:cat>
            <c:strRef>
              <c:f>'нпалоговые (2)'!$B$23:$D$23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'нпалоговые (2)'!$B$26:$D$26</c:f>
              <c:numCache>
                <c:formatCode>#,##0.0</c:formatCode>
                <c:ptCount val="3"/>
                <c:pt idx="0">
                  <c:v>1463.0266000000001</c:v>
                </c:pt>
                <c:pt idx="1">
                  <c:v>1224.1379999999999</c:v>
                </c:pt>
                <c:pt idx="2">
                  <c:v>1186.8152</c:v>
                </c:pt>
              </c:numCache>
            </c:numRef>
          </c:val>
        </c:ser>
        <c:ser>
          <c:idx val="1"/>
          <c:order val="1"/>
          <c:tx>
            <c:strRef>
              <c:f>'нпалоговые (2)'!$A$25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B w="12700"/>
            </a:sp3d>
          </c:spPr>
          <c:invertIfNegative val="0"/>
          <c:cat>
            <c:strRef>
              <c:f>'нпалоговые (2)'!$B$23:$D$23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'нпалоговые (2)'!$B$25:$D$25</c:f>
              <c:numCache>
                <c:formatCode>#,##0.0</c:formatCode>
                <c:ptCount val="3"/>
                <c:pt idx="0">
                  <c:v>158.04240000000001</c:v>
                </c:pt>
                <c:pt idx="1">
                  <c:v>161.63250000000002</c:v>
                </c:pt>
                <c:pt idx="2">
                  <c:v>164.64559999999997</c:v>
                </c:pt>
              </c:numCache>
            </c:numRef>
          </c:val>
        </c:ser>
        <c:ser>
          <c:idx val="2"/>
          <c:order val="2"/>
          <c:tx>
            <c:strRef>
              <c:f>'нпалоговые (2)'!$A$24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h="82550"/>
              <a:bevelB h="133350"/>
            </a:sp3d>
          </c:spPr>
          <c:invertIfNegative val="0"/>
          <c:cat>
            <c:strRef>
              <c:f>'нпалоговые (2)'!$B$23:$D$23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'нпалоговые (2)'!$B$24:$D$24</c:f>
              <c:numCache>
                <c:formatCode>#,##0.0</c:formatCode>
                <c:ptCount val="3"/>
                <c:pt idx="0">
                  <c:v>403.14699999999999</c:v>
                </c:pt>
                <c:pt idx="1">
                  <c:v>415.70609999999994</c:v>
                </c:pt>
                <c:pt idx="2">
                  <c:v>425.42539999999997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069248"/>
        <c:axId val="48075136"/>
        <c:axId val="0"/>
      </c:bar3DChart>
      <c:catAx>
        <c:axId val="4806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8075136"/>
        <c:crosses val="autoZero"/>
        <c:auto val="1"/>
        <c:lblAlgn val="ctr"/>
        <c:lblOffset val="100"/>
        <c:noMultiLvlLbl val="0"/>
      </c:catAx>
      <c:valAx>
        <c:axId val="48075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8069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41864014547245"/>
          <c:y val="0.16122986334851677"/>
          <c:w val="0.2311488877989876"/>
          <c:h val="0.6775402733029664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865188453577586E-2"/>
          <c:y val="7.1941852139885687E-2"/>
          <c:w val="0.93113478790907922"/>
          <c:h val="0.7618620352430807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'нпалоговые (2)'!$A$26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88900" h="114300"/>
              <a:bevelB w="63500" h="82550"/>
            </a:sp3d>
          </c:spPr>
          <c:invertIfNegative val="0"/>
          <c:dLbls>
            <c:delete val="1"/>
          </c:dLbls>
          <c:cat>
            <c:strRef>
              <c:f>'нпалоговые (2)'!$B$23:$D$23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'нпалоговые (2)'!$B$26:$D$26</c:f>
              <c:numCache>
                <c:formatCode>#,##0.0</c:formatCode>
                <c:ptCount val="3"/>
                <c:pt idx="0">
                  <c:v>1463.0266000000001</c:v>
                </c:pt>
                <c:pt idx="1">
                  <c:v>1224.1379999999999</c:v>
                </c:pt>
                <c:pt idx="2">
                  <c:v>1186.8152</c:v>
                </c:pt>
              </c:numCache>
            </c:numRef>
          </c:val>
        </c:ser>
        <c:ser>
          <c:idx val="1"/>
          <c:order val="1"/>
          <c:tx>
            <c:strRef>
              <c:f>'нпалоговые (2)'!$A$25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B w="12700"/>
            </a:sp3d>
          </c:spPr>
          <c:invertIfNegative val="0"/>
          <c:dLbls>
            <c:delete val="1"/>
          </c:dLbls>
          <c:cat>
            <c:strRef>
              <c:f>'нпалоговые (2)'!$B$23:$D$23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'нпалоговые (2)'!$B$25:$D$25</c:f>
              <c:numCache>
                <c:formatCode>#,##0.0</c:formatCode>
                <c:ptCount val="3"/>
                <c:pt idx="0">
                  <c:v>158.04240000000001</c:v>
                </c:pt>
                <c:pt idx="1">
                  <c:v>161.63250000000002</c:v>
                </c:pt>
                <c:pt idx="2">
                  <c:v>164.64559999999997</c:v>
                </c:pt>
              </c:numCache>
            </c:numRef>
          </c:val>
        </c:ser>
        <c:ser>
          <c:idx val="2"/>
          <c:order val="2"/>
          <c:tx>
            <c:strRef>
              <c:f>'нпалоговые (2)'!$A$24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h="82550"/>
              <a:bevelB h="133350"/>
            </a:sp3d>
          </c:spPr>
          <c:invertIfNegative val="0"/>
          <c:dLbls>
            <c:delete val="1"/>
          </c:dLbls>
          <c:cat>
            <c:strRef>
              <c:f>'нпалоговые (2)'!$B$23:$D$23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'нпалоговые (2)'!$B$24:$D$24</c:f>
              <c:numCache>
                <c:formatCode>#,##0.0</c:formatCode>
                <c:ptCount val="3"/>
                <c:pt idx="0">
                  <c:v>403.14699999999999</c:v>
                </c:pt>
                <c:pt idx="1">
                  <c:v>415.70609999999994</c:v>
                </c:pt>
                <c:pt idx="2">
                  <c:v>425.42539999999997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48835200"/>
        <c:axId val="48836992"/>
        <c:axId val="0"/>
      </c:bar3DChart>
      <c:catAx>
        <c:axId val="4883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8836992"/>
        <c:crosses val="autoZero"/>
        <c:auto val="1"/>
        <c:lblAlgn val="ctr"/>
        <c:lblOffset val="100"/>
        <c:noMultiLvlLbl val="0"/>
      </c:catAx>
      <c:valAx>
        <c:axId val="488369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8835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44436121525549E-2"/>
          <c:y val="0.9135803639815725"/>
          <c:w val="0.94655563878474458"/>
          <c:h val="8.6419636018427518E-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налоговые111!$A$31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44450" h="95250"/>
              <a:bevelB w="12700"/>
            </a:sp3d>
          </c:spPr>
          <c:invertIfNegative val="0"/>
          <c:dLbls>
            <c:dLbl>
              <c:idx val="0"/>
              <c:layout>
                <c:manualLayout>
                  <c:x val="1.9760478110213683E-2"/>
                  <c:y val="-1.366681804192161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/>
                      <a:t>71,2%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14627221581248E-2"/>
                  <c:y val="-2.050022706288242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/>
                      <a:t>70,8%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458508886324792E-3"/>
                  <c:y val="-1.366681804192162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/>
                      <a:t>70,4%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налоговые111!$B$30:$D$30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налоговые111!$B$31:$D$31</c:f>
              <c:numCache>
                <c:formatCode>#,##0.0</c:formatCode>
                <c:ptCount val="3"/>
                <c:pt idx="0">
                  <c:v>287.22290000000004</c:v>
                </c:pt>
                <c:pt idx="1">
                  <c:v>294.32629999999995</c:v>
                </c:pt>
                <c:pt idx="2">
                  <c:v>299.37190000000004</c:v>
                </c:pt>
              </c:numCache>
            </c:numRef>
          </c:val>
        </c:ser>
        <c:ser>
          <c:idx val="1"/>
          <c:order val="1"/>
          <c:tx>
            <c:strRef>
              <c:f>налоговые111!$A$32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"/>
              <a:bevelB w="82550"/>
            </a:sp3d>
          </c:spPr>
          <c:invertIfNegative val="0"/>
          <c:dLbls>
            <c:dLbl>
              <c:idx val="0"/>
              <c:layout>
                <c:manualLayout>
                  <c:x val="1.8348904249258516E-2"/>
                  <c:y val="-1.025011353144121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/>
                      <a:t>19,2%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37552665897495E-2"/>
                  <c:y val="-6.8334090209608116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/>
                      <a:t>19,4%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37552665897443E-2"/>
                  <c:y val="-2.050022706288243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/>
                      <a:t>19,7%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налоговые111!$B$30:$D$30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налоговые111!$B$32:$D$32</c:f>
              <c:numCache>
                <c:formatCode>#,##0.0</c:formatCode>
                <c:ptCount val="3"/>
                <c:pt idx="0">
                  <c:v>77.290399999999991</c:v>
                </c:pt>
                <c:pt idx="1">
                  <c:v>80.613900000000001</c:v>
                </c:pt>
                <c:pt idx="2">
                  <c:v>83.838499999999982</c:v>
                </c:pt>
              </c:numCache>
            </c:numRef>
          </c:val>
        </c:ser>
        <c:ser>
          <c:idx val="2"/>
          <c:order val="2"/>
          <c:tx>
            <c:strRef>
              <c:f>налоговые111!$A$33</c:f>
              <c:strCache>
                <c:ptCount val="1"/>
                <c:pt idx="0">
                  <c:v>Единый налог на вмененный доход для отдельных видов деятельности,  Единый сельскохозяйственный налог, Патент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2700" h="88900"/>
            </a:sp3d>
          </c:spPr>
          <c:invertIfNegative val="0"/>
          <c:dLbls>
            <c:dLbl>
              <c:idx val="0"/>
              <c:layout>
                <c:manualLayout>
                  <c:x val="1.4114627221581199E-2"/>
                  <c:y val="-2.050022706288243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/>
                      <a:t>8,2%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760478110213683E-2"/>
                  <c:y val="-1.708352255240202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/>
                      <a:t>8,3%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1719408323717E-2"/>
                  <c:y val="-1.708352255240202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/>
                      <a:t>8,4%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налоговые111!$B$30:$D$30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налоговые111!$B$33:$D$33</c:f>
              <c:numCache>
                <c:formatCode>#,##0.0</c:formatCode>
                <c:ptCount val="3"/>
                <c:pt idx="0">
                  <c:v>32.960500000000003</c:v>
                </c:pt>
                <c:pt idx="1">
                  <c:v>34.377799999999993</c:v>
                </c:pt>
                <c:pt idx="2">
                  <c:v>35.753</c:v>
                </c:pt>
              </c:numCache>
            </c:numRef>
          </c:val>
        </c:ser>
        <c:ser>
          <c:idx val="3"/>
          <c:order val="3"/>
          <c:tx>
            <c:strRef>
              <c:f>налоговые111!$A$34</c:f>
              <c:strCache>
                <c:ptCount val="1"/>
                <c:pt idx="0">
                  <c:v>Прочие налоговые доходы (акцизы, государственная пошлина)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" h="88900"/>
            </a:sp3d>
          </c:spPr>
          <c:invertIfNegative val="0"/>
          <c:dLbls>
            <c:dLbl>
              <c:idx val="0"/>
              <c:layout>
                <c:manualLayout>
                  <c:x val="2.8229254443162398E-2"/>
                  <c:y val="-2.391693157336283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/>
                      <a:t>1,4%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71940832371804E-2"/>
                  <c:y val="-2.050022706288243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1,5%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640606026523606E-2"/>
                  <c:y val="-2.391693157336289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/>
                      <a:t>1,5%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налоговые111!$B$30:$D$30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налоговые111!$B$34:$D$34</c:f>
              <c:numCache>
                <c:formatCode>#,##0.0</c:formatCode>
                <c:ptCount val="3"/>
                <c:pt idx="0">
                  <c:v>5.6731999999999996</c:v>
                </c:pt>
                <c:pt idx="1">
                  <c:v>6.3881000000000006</c:v>
                </c:pt>
                <c:pt idx="2">
                  <c:v>6.4619999999999997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7525248"/>
        <c:axId val="47535232"/>
        <c:axId val="0"/>
      </c:bar3DChart>
      <c:catAx>
        <c:axId val="475252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7535232"/>
        <c:crosses val="autoZero"/>
        <c:auto val="1"/>
        <c:lblAlgn val="ctr"/>
        <c:lblOffset val="100"/>
        <c:noMultiLvlLbl val="0"/>
      </c:catAx>
      <c:valAx>
        <c:axId val="4753523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47525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28816302248126E-2"/>
          <c:y val="8.2473829438452727E-4"/>
          <c:w val="0.7325656980316263"/>
          <c:h val="0.898433337338935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неналоговые!$A$13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25400" h="165100"/>
              <a:bevelB w="69850"/>
            </a:sp3d>
          </c:spPr>
          <c:invertIfNegative val="0"/>
          <c:dLbls>
            <c:dLbl>
              <c:idx val="0"/>
              <c:layout>
                <c:manualLayout>
                  <c:x val="1.1243296074053487E-2"/>
                  <c:y val="-7.1987466245247139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/>
                      <a:t>48,3%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4329607405348E-2"/>
                  <c:y val="-3.5993733122623578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/>
                      <a:t>48,8%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37884064796801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49,5%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неналоговые!$B$12:$D$12</c:f>
              <c:strCache>
                <c:ptCount val="3"/>
                <c:pt idx="0">
                  <c:v>2018 год</c:v>
                </c:pt>
                <c:pt idx="1">
                  <c:v>2019 год </c:v>
                </c:pt>
                <c:pt idx="2">
                  <c:v>2020 год</c:v>
                </c:pt>
              </c:strCache>
            </c:strRef>
          </c:cat>
          <c:val>
            <c:numRef>
              <c:f>неналоговые!$B$13:$D$13</c:f>
              <c:numCache>
                <c:formatCode>#,##0.0</c:formatCode>
                <c:ptCount val="3"/>
                <c:pt idx="0">
                  <c:v>76.363799999999998</c:v>
                </c:pt>
                <c:pt idx="1">
                  <c:v>78.881399999999999</c:v>
                </c:pt>
                <c:pt idx="2">
                  <c:v>81.498999999999995</c:v>
                </c:pt>
              </c:numCache>
            </c:numRef>
          </c:val>
        </c:ser>
        <c:ser>
          <c:idx val="1"/>
          <c:order val="1"/>
          <c:tx>
            <c:strRef>
              <c:f>неналоговые!$A$14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88900" h="19050"/>
              <a:bevelB w="88900" h="38100"/>
            </a:sp3d>
          </c:spPr>
          <c:invertIfNegative val="0"/>
          <c:dLbls>
            <c:dLbl>
              <c:idx val="0"/>
              <c:layout>
                <c:manualLayout>
                  <c:x val="1.124329607405349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/>
                      <a:t>1,4%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48708083310171E-2"/>
                  <c:y val="7.1987466245247139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/>
                      <a:t>1,9%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648708083310171E-2"/>
                  <c:y val="7.1987466245247139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/>
                      <a:t>1,9%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неналоговые!$B$12:$D$12</c:f>
              <c:strCache>
                <c:ptCount val="3"/>
                <c:pt idx="0">
                  <c:v>2018 год</c:v>
                </c:pt>
                <c:pt idx="1">
                  <c:v>2019 год </c:v>
                </c:pt>
                <c:pt idx="2">
                  <c:v>2020 год</c:v>
                </c:pt>
              </c:strCache>
            </c:strRef>
          </c:cat>
          <c:val>
            <c:numRef>
              <c:f>неналоговые!$B$14:$D$14</c:f>
              <c:numCache>
                <c:formatCode>#,##0.0</c:formatCode>
                <c:ptCount val="3"/>
                <c:pt idx="0">
                  <c:v>2.1800000000000002</c:v>
                </c:pt>
                <c:pt idx="1">
                  <c:v>3.0519999999999996</c:v>
                </c:pt>
                <c:pt idx="2">
                  <c:v>3.15</c:v>
                </c:pt>
              </c:numCache>
            </c:numRef>
          </c:val>
        </c:ser>
        <c:ser>
          <c:idx val="2"/>
          <c:order val="2"/>
          <c:tx>
            <c:strRef>
              <c:f>неналоговые!$A$15</c:f>
              <c:strCache>
                <c:ptCount val="1"/>
                <c:pt idx="0">
                  <c:v>Доходы от оказания платных услуг (работ) и компенсации затрат государства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38100"/>
              <a:bevelB w="63500"/>
            </a:sp3d>
          </c:spPr>
          <c:invertIfNegative val="0"/>
          <c:dLbls>
            <c:dLbl>
              <c:idx val="0"/>
              <c:layout>
                <c:manualLayout>
                  <c:x val="1.4054120092566855E-2"/>
                  <c:y val="-1.07981199367870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40,9%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4329607405348E-2"/>
                  <c:y val="-1.07981199367870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40,0%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64944111080225E-2"/>
                  <c:y val="-3.5993733122623578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39,2%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неналоговые!$B$12:$D$12</c:f>
              <c:strCache>
                <c:ptCount val="3"/>
                <c:pt idx="0">
                  <c:v>2018 год</c:v>
                </c:pt>
                <c:pt idx="1">
                  <c:v>2019 год </c:v>
                </c:pt>
                <c:pt idx="2">
                  <c:v>2020 год</c:v>
                </c:pt>
              </c:strCache>
            </c:strRef>
          </c:cat>
          <c:val>
            <c:numRef>
              <c:f>неналоговые!$B$15:$D$15</c:f>
              <c:numCache>
                <c:formatCode>#,##0.0</c:formatCode>
                <c:ptCount val="3"/>
                <c:pt idx="0">
                  <c:v>64.612099999999998</c:v>
                </c:pt>
                <c:pt idx="1">
                  <c:v>64.609799999999993</c:v>
                </c:pt>
                <c:pt idx="2">
                  <c:v>64.609799999999993</c:v>
                </c:pt>
              </c:numCache>
            </c:numRef>
          </c:val>
        </c:ser>
        <c:ser>
          <c:idx val="3"/>
          <c:order val="3"/>
          <c:tx>
            <c:strRef>
              <c:f>неналоговые!$A$16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h="152400"/>
              <a:bevelB w="177800" h="19050"/>
            </a:sp3d>
          </c:spPr>
          <c:invertIfNegative val="0"/>
          <c:dLbls>
            <c:dLbl>
              <c:idx val="0"/>
              <c:layout>
                <c:manualLayout>
                  <c:x val="1.9675768129593599E-2"/>
                  <c:y val="-3.5993733122623578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8,0%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757681295935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8,0%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811801388502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/>
                      <a:t>8,0%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неналоговые!$B$12:$D$12</c:f>
              <c:strCache>
                <c:ptCount val="3"/>
                <c:pt idx="0">
                  <c:v>2018 год</c:v>
                </c:pt>
                <c:pt idx="1">
                  <c:v>2019 год </c:v>
                </c:pt>
                <c:pt idx="2">
                  <c:v>2020 год</c:v>
                </c:pt>
              </c:strCache>
            </c:strRef>
          </c:cat>
          <c:val>
            <c:numRef>
              <c:f>неналоговые!$B$16:$D$16</c:f>
              <c:numCache>
                <c:formatCode>#,##0.0</c:formatCode>
                <c:ptCount val="3"/>
                <c:pt idx="0">
                  <c:v>12.679</c:v>
                </c:pt>
                <c:pt idx="1">
                  <c:v>12.931800000000001</c:v>
                </c:pt>
                <c:pt idx="2">
                  <c:v>13.189300000000001</c:v>
                </c:pt>
              </c:numCache>
            </c:numRef>
          </c:val>
        </c:ser>
        <c:ser>
          <c:idx val="4"/>
          <c:order val="4"/>
          <c:tx>
            <c:strRef>
              <c:f>неналоговые!$A$17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h="44450"/>
              <a:bevelB h="31750"/>
            </a:sp3d>
          </c:spPr>
          <c:invertIfNegative val="0"/>
          <c:dLbls>
            <c:dLbl>
              <c:idx val="0"/>
              <c:layout>
                <c:manualLayout>
                  <c:x val="1.4054009430203894E-2"/>
                  <c:y val="-1.07981199367870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1,4%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649441110802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6494411108022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неналоговые!$B$12:$D$12</c:f>
              <c:strCache>
                <c:ptCount val="3"/>
                <c:pt idx="0">
                  <c:v>2018 год</c:v>
                </c:pt>
                <c:pt idx="1">
                  <c:v>2019 год </c:v>
                </c:pt>
                <c:pt idx="2">
                  <c:v>2020 год</c:v>
                </c:pt>
              </c:strCache>
            </c:strRef>
          </c:cat>
          <c:val>
            <c:numRef>
              <c:f>неналоговые!$B$17:$D$17</c:f>
              <c:numCache>
                <c:formatCode>#,##0.0</c:formatCode>
                <c:ptCount val="3"/>
                <c:pt idx="0">
                  <c:v>2.2075000000000005</c:v>
                </c:pt>
                <c:pt idx="1">
                  <c:v>2.1575000000000002</c:v>
                </c:pt>
                <c:pt idx="2">
                  <c:v>2.1974999999999998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8822912"/>
        <c:axId val="48746880"/>
        <c:axId val="0"/>
      </c:bar3DChart>
      <c:catAx>
        <c:axId val="488229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8746880"/>
        <c:crosses val="autoZero"/>
        <c:auto val="1"/>
        <c:lblAlgn val="ctr"/>
        <c:lblOffset val="100"/>
        <c:noMultiLvlLbl val="0"/>
      </c:catAx>
      <c:valAx>
        <c:axId val="4874688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48822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2837989415366322"/>
          <c:y val="2.9645232162413536E-4"/>
          <c:w val="0.26567654099553634"/>
          <c:h val="0.9997035476783759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безвозмездные!$A$12</c:f>
              <c:strCache>
                <c:ptCount val="1"/>
                <c:pt idx="0">
                  <c:v>Дотации 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h="44450"/>
              <a:bevelB w="31750"/>
            </a:sp3d>
          </c:spPr>
          <c:invertIfNegative val="0"/>
          <c:dLbls>
            <c:dLbl>
              <c:idx val="0"/>
              <c:layout>
                <c:manualLayout>
                  <c:x val="5.7825997475690321E-3"/>
                  <c:y val="-2.286268603899978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8,3%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56385538218887E-2"/>
                  <c:y val="-1.63304900278569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8474905338387E-2"/>
                  <c:y val="-1.63304900278569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безвозмездные!$B$11:$D$11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безвозмездные!$B$12:$D$12</c:f>
              <c:numCache>
                <c:formatCode>#,##0.0</c:formatCode>
                <c:ptCount val="3"/>
                <c:pt idx="0">
                  <c:v>120.8753</c:v>
                </c:pt>
                <c:pt idx="1">
                  <c:v>87.401900000000012</c:v>
                </c:pt>
                <c:pt idx="2">
                  <c:v>87.469800000000006</c:v>
                </c:pt>
              </c:numCache>
            </c:numRef>
          </c:val>
        </c:ser>
        <c:ser>
          <c:idx val="1"/>
          <c:order val="1"/>
          <c:tx>
            <c:strRef>
              <c:f>безвозмездные!$A$13</c:f>
              <c:strCache>
                <c:ptCount val="1"/>
                <c:pt idx="0">
                  <c:v>Субсидии 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h="44450"/>
              <a:bevelB h="38100"/>
            </a:sp3d>
          </c:spPr>
          <c:invertIfNegative val="0"/>
          <c:dLbls>
            <c:dLbl>
              <c:idx val="0"/>
              <c:layout>
                <c:manualLayout>
                  <c:x val="2.8912998737845156E-3"/>
                  <c:y val="-1.959658803342838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21,9%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10849432030321E-2"/>
                  <c:y val="-1.633049002785698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10849432030321E-2"/>
                  <c:y val="-3.26609800557139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безвозмездные!$B$11:$D$11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безвозмездные!$B$13:$D$13</c:f>
              <c:numCache>
                <c:formatCode>#,##0.0</c:formatCode>
                <c:ptCount val="3"/>
                <c:pt idx="0">
                  <c:v>320.50040000000001</c:v>
                </c:pt>
                <c:pt idx="1">
                  <c:v>116.34689999999999</c:v>
                </c:pt>
                <c:pt idx="2">
                  <c:v>78.943799999999996</c:v>
                </c:pt>
              </c:numCache>
            </c:numRef>
          </c:val>
        </c:ser>
        <c:ser>
          <c:idx val="2"/>
          <c:order val="2"/>
          <c:tx>
            <c:strRef>
              <c:f>безвозмездные!$A$14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h="44450"/>
              <a:bevelB w="38100" h="95250"/>
            </a:sp3d>
          </c:spPr>
          <c:invertIfNegative val="0"/>
          <c:dLbls>
            <c:dLbl>
              <c:idx val="0"/>
              <c:layout>
                <c:manualLayout>
                  <c:x val="1.590214930581484E-2"/>
                  <c:y val="-2.939488205014258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69,7%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39099116491611E-2"/>
                  <c:y val="-1.95965880334283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38985285788026E-2"/>
                  <c:y val="-1.95965880334283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безвозмездные!$B$11:$D$11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безвозмездные!$B$14:$D$14</c:f>
              <c:numCache>
                <c:formatCode>#,##0.0</c:formatCode>
                <c:ptCount val="3"/>
                <c:pt idx="0">
                  <c:v>1020.8528999999999</c:v>
                </c:pt>
                <c:pt idx="1">
                  <c:v>1020.3892</c:v>
                </c:pt>
                <c:pt idx="2">
                  <c:v>1020.4015999999999</c:v>
                </c:pt>
              </c:numCache>
            </c:numRef>
          </c:val>
        </c:ser>
        <c:ser>
          <c:idx val="3"/>
          <c:order val="3"/>
          <c:tx>
            <c:strRef>
              <c:f>безвозмездные!$A$15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8793449179599353E-2"/>
                  <c:y val="-3.266098005571398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93449179599353E-2"/>
                  <c:y val="-4.57253720779995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19549558245806E-2"/>
                  <c:y val="-4.57253720779995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безвозмездные!$B$11:$D$11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безвозмездные!$B$15:$D$15</c:f>
              <c:numCache>
                <c:formatCode>#,##0.0</c:formatCode>
                <c:ptCount val="3"/>
                <c:pt idx="0">
                  <c:v>0.79800000000000004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7774336"/>
        <c:axId val="47960448"/>
        <c:axId val="0"/>
      </c:bar3DChart>
      <c:catAx>
        <c:axId val="47774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7960448"/>
        <c:crosses val="autoZero"/>
        <c:auto val="1"/>
        <c:lblAlgn val="ctr"/>
        <c:lblOffset val="100"/>
        <c:noMultiLvlLbl val="0"/>
      </c:catAx>
      <c:valAx>
        <c:axId val="4796044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47774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937021870010708E-2"/>
          <c:w val="0.60207700789197827"/>
          <c:h val="0.87044148078500161"/>
        </c:manualLayout>
      </c:layout>
      <c:pie3DChart>
        <c:varyColors val="1"/>
        <c:ser>
          <c:idx val="0"/>
          <c:order val="0"/>
          <c:tx>
            <c:strRef>
              <c:f>Лист1!$B$7</c:f>
              <c:strCache>
                <c:ptCount val="1"/>
                <c:pt idx="0">
                  <c:v>2018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explosion val="19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3.2303250152410708E-2"/>
                  <c:y val="-1.26621733387648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4825028778315024E-2"/>
                  <c:y val="-1.70114843206721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6185876639290317E-2"/>
                  <c:y val="-4.56417908298255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0387442945181628E-2"/>
                  <c:y val="-4.85447604587144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Лист1!$A$8:$A$12</c:f>
              <c:strCache>
                <c:ptCount val="5"/>
                <c:pt idx="0">
                  <c:v>Общегосударственные вопросы, 145.9 млн. руб.</c:v>
                </c:pt>
                <c:pt idx="1">
                  <c:v>Образование, 1 640.3 млн.руб.</c:v>
                </c:pt>
                <c:pt idx="2">
                  <c:v>Социальная политика, 64.5 млн. руб.</c:v>
                </c:pt>
                <c:pt idx="3">
                  <c:v>Межбюджетные трансферты бюджетам поселений, входящим в состав Иркутского района, 144.3 млн. руб.</c:v>
                </c:pt>
                <c:pt idx="4">
                  <c:v>Прочие расходы, 71.2 млн. руб.</c:v>
                </c:pt>
              </c:strCache>
            </c:strRef>
          </c:cat>
          <c:val>
            <c:numRef>
              <c:f>Лист1!$B$8:$B$12</c:f>
              <c:numCache>
                <c:formatCode>#,##0.0</c:formatCode>
                <c:ptCount val="5"/>
                <c:pt idx="0">
                  <c:v>145.9</c:v>
                </c:pt>
                <c:pt idx="1">
                  <c:v>1640.3</c:v>
                </c:pt>
                <c:pt idx="2">
                  <c:v>64.5</c:v>
                </c:pt>
                <c:pt idx="3">
                  <c:v>144.30000000000001</c:v>
                </c:pt>
                <c:pt idx="4">
                  <c:v>71.2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4"/>
        <c:txPr>
          <a:bodyPr/>
          <a:lstStyle/>
          <a:p>
            <a:pPr>
              <a:defRPr lang="ru-RU"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546235242145581"/>
          <c:y val="0"/>
          <c:w val="0.44426763039400857"/>
          <c:h val="1"/>
        </c:manualLayout>
      </c:layout>
      <c:overlay val="0"/>
      <c:spPr>
        <a:ln w="19050"/>
      </c:spPr>
      <c:txPr>
        <a:bodyPr/>
        <a:lstStyle/>
        <a:p>
          <a:pPr>
            <a:defRPr sz="1400" kern="1200" spc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219641881740165"/>
          <c:y val="2.9036511375279295E-2"/>
        </c:manualLayout>
      </c:layout>
      <c:overlay val="0"/>
      <c:txPr>
        <a:bodyPr/>
        <a:lstStyle/>
        <a:p>
          <a:pPr algn="ctr" rtl="0">
            <a:defRPr lang="ru-RU" sz="2160" b="1" i="0" u="none" strike="noStrike" kern="1200" cap="none" spc="0" baseline="0" dirty="0">
              <a:ln w="1905">
                <a:solidFill>
                  <a:srgbClr val="0070C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76111611989882E-3"/>
          <c:y val="0.26706986260785842"/>
          <c:w val="0.89551397828504553"/>
          <c:h val="0.677209476724808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7703763787213805"/>
                  <c:y val="-0.3007447474971916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580142373989219"/>
                  <c:y val="0.11911099384019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2684.2</c:v>
                </c:pt>
                <c:pt idx="1">
                  <c:v>476.2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479736494113136"/>
          <c:y val="5.4455004460234185E-2"/>
        </c:manualLayout>
      </c:layout>
      <c:overlay val="0"/>
      <c:txPr>
        <a:bodyPr/>
        <a:lstStyle/>
        <a:p>
          <a:pPr algn="ctr" rtl="0">
            <a:defRPr lang="ru-RU" sz="2160" b="1" i="0" u="none" strike="noStrike" kern="1200" cap="none" spc="0" baseline="0">
              <a:ln w="1905">
                <a:solidFill>
                  <a:srgbClr val="0070C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82789606743423E-2"/>
          <c:y val="0.20720455482707223"/>
          <c:w val="0.90812443480231553"/>
          <c:h val="0.700623728445869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18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892947433039889"/>
                  <c:y val="-0.325979904470341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138771846059404"/>
                  <c:y val="0.1268833616184610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1711.5</c:v>
                </c:pt>
                <c:pt idx="1">
                  <c:v>354.7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6.xml"/><Relationship Id="rId1" Type="http://schemas.openxmlformats.org/officeDocument/2006/relationships/slide" Target="../slides/slide1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1E81F-F2A1-405A-B38D-3E3A562F0E2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</dgm:pt>
    <dgm:pt modelId="{A6AA1753-2A99-4B24-8E98-D05EBA12567D}">
      <dgm:prSet phldrT="[Текст]" custT="1"/>
      <dgm:spPr/>
      <dgm:t>
        <a:bodyPr/>
        <a:lstStyle/>
        <a:p>
          <a:r>
            <a:rPr lang="ru-RU" sz="1600" dirty="0" smtClean="0"/>
            <a:t>Составление </a:t>
          </a:r>
          <a:endParaRPr lang="ru-RU" sz="1600" dirty="0"/>
        </a:p>
      </dgm:t>
    </dgm:pt>
    <dgm:pt modelId="{99A6E387-6196-4C45-9B22-40D77ED14C88}" type="parTrans" cxnId="{1CFA46D2-E7D3-42AB-A2A1-F13B2DCB3F06}">
      <dgm:prSet/>
      <dgm:spPr/>
      <dgm:t>
        <a:bodyPr/>
        <a:lstStyle/>
        <a:p>
          <a:endParaRPr lang="ru-RU"/>
        </a:p>
      </dgm:t>
    </dgm:pt>
    <dgm:pt modelId="{CF7F361C-EBEE-41DB-80C3-5F33EB7FBC49}" type="sibTrans" cxnId="{1CFA46D2-E7D3-42AB-A2A1-F13B2DCB3F06}">
      <dgm:prSet/>
      <dgm:spPr/>
      <dgm:t>
        <a:bodyPr/>
        <a:lstStyle/>
        <a:p>
          <a:endParaRPr lang="ru-RU"/>
        </a:p>
      </dgm:t>
    </dgm:pt>
    <dgm:pt modelId="{88AAC667-2ACB-43A5-A2D6-C63489E8119F}">
      <dgm:prSet phldrT="[Текст]"/>
      <dgm:spPr/>
      <dgm:t>
        <a:bodyPr/>
        <a:lstStyle/>
        <a:p>
          <a:r>
            <a:rPr lang="ru-RU" dirty="0" smtClean="0"/>
            <a:t>Рассмотрение и утверждение</a:t>
          </a:r>
          <a:endParaRPr lang="ru-RU" dirty="0"/>
        </a:p>
      </dgm:t>
    </dgm:pt>
    <dgm:pt modelId="{39B0D1AB-EE6D-486D-9A85-26459E6ABC8E}" type="parTrans" cxnId="{8189D930-3672-4836-B582-41B6F8283993}">
      <dgm:prSet/>
      <dgm:spPr/>
      <dgm:t>
        <a:bodyPr/>
        <a:lstStyle/>
        <a:p>
          <a:endParaRPr lang="ru-RU"/>
        </a:p>
      </dgm:t>
    </dgm:pt>
    <dgm:pt modelId="{A39972D0-AE5F-4D54-8D4A-22C8BDC27CFE}" type="sibTrans" cxnId="{8189D930-3672-4836-B582-41B6F8283993}">
      <dgm:prSet/>
      <dgm:spPr/>
      <dgm:t>
        <a:bodyPr/>
        <a:lstStyle/>
        <a:p>
          <a:endParaRPr lang="ru-RU"/>
        </a:p>
      </dgm:t>
    </dgm:pt>
    <dgm:pt modelId="{9E8E7ADB-3353-41AD-B44D-EC6EBAE491A1}">
      <dgm:prSet phldrT="[Текст]"/>
      <dgm:spPr/>
      <dgm:t>
        <a:bodyPr/>
        <a:lstStyle/>
        <a:p>
          <a:r>
            <a:rPr lang="ru-RU" dirty="0" smtClean="0"/>
            <a:t>Исполнение</a:t>
          </a:r>
          <a:endParaRPr lang="ru-RU" dirty="0"/>
        </a:p>
      </dgm:t>
    </dgm:pt>
    <dgm:pt modelId="{E0890C4C-511E-4382-8E16-020F22FB57FB}" type="parTrans" cxnId="{FADA589C-6DCB-4BC2-896D-05BAC2E98942}">
      <dgm:prSet/>
      <dgm:spPr/>
      <dgm:t>
        <a:bodyPr/>
        <a:lstStyle/>
        <a:p>
          <a:endParaRPr lang="ru-RU"/>
        </a:p>
      </dgm:t>
    </dgm:pt>
    <dgm:pt modelId="{1DCB72FE-DBF4-4139-B7F5-26F865E2DC24}" type="sibTrans" cxnId="{FADA589C-6DCB-4BC2-896D-05BAC2E98942}">
      <dgm:prSet/>
      <dgm:spPr/>
      <dgm:t>
        <a:bodyPr/>
        <a:lstStyle/>
        <a:p>
          <a:endParaRPr lang="ru-RU"/>
        </a:p>
      </dgm:t>
    </dgm:pt>
    <dgm:pt modelId="{BE005DB3-1E87-4A88-ACF7-4884DE45E775}">
      <dgm:prSet phldrT="[Текст]"/>
      <dgm:spPr/>
      <dgm:t>
        <a:bodyPr/>
        <a:lstStyle/>
        <a:p>
          <a:r>
            <a:rPr lang="ru-RU" dirty="0" smtClean="0"/>
            <a:t>Предоставление отчетности</a:t>
          </a:r>
          <a:endParaRPr lang="ru-RU" dirty="0"/>
        </a:p>
      </dgm:t>
    </dgm:pt>
    <dgm:pt modelId="{1A2C90BF-A324-4BAF-91E3-54647F13F559}" type="parTrans" cxnId="{E474E506-3740-45FD-913D-3B68E37E786E}">
      <dgm:prSet/>
      <dgm:spPr/>
      <dgm:t>
        <a:bodyPr/>
        <a:lstStyle/>
        <a:p>
          <a:endParaRPr lang="ru-RU"/>
        </a:p>
      </dgm:t>
    </dgm:pt>
    <dgm:pt modelId="{3AB950CD-8F04-46DE-A3C3-3CCDFE9F449C}" type="sibTrans" cxnId="{E474E506-3740-45FD-913D-3B68E37E786E}">
      <dgm:prSet/>
      <dgm:spPr/>
      <dgm:t>
        <a:bodyPr/>
        <a:lstStyle/>
        <a:p>
          <a:endParaRPr lang="ru-RU"/>
        </a:p>
      </dgm:t>
    </dgm:pt>
    <dgm:pt modelId="{8113BD0A-C4B0-4E91-8DDB-CF0C4D2B4151}">
      <dgm:prSet phldrT="[Текст]"/>
      <dgm:spPr/>
      <dgm:t>
        <a:bodyPr/>
        <a:lstStyle/>
        <a:p>
          <a:r>
            <a:rPr lang="ru-RU" dirty="0" smtClean="0"/>
            <a:t>Контроль</a:t>
          </a:r>
          <a:endParaRPr lang="ru-RU" dirty="0"/>
        </a:p>
      </dgm:t>
    </dgm:pt>
    <dgm:pt modelId="{A16925A0-886B-4771-B8BC-DE9181133A12}" type="parTrans" cxnId="{24648557-B902-4654-80C1-F8F62A3A1754}">
      <dgm:prSet/>
      <dgm:spPr/>
      <dgm:t>
        <a:bodyPr/>
        <a:lstStyle/>
        <a:p>
          <a:endParaRPr lang="ru-RU"/>
        </a:p>
      </dgm:t>
    </dgm:pt>
    <dgm:pt modelId="{EE531678-1FD5-4B2C-B176-1DA124ABB4BA}" type="sibTrans" cxnId="{24648557-B902-4654-80C1-F8F62A3A1754}">
      <dgm:prSet/>
      <dgm:spPr/>
      <dgm:t>
        <a:bodyPr/>
        <a:lstStyle/>
        <a:p>
          <a:endParaRPr lang="ru-RU"/>
        </a:p>
      </dgm:t>
    </dgm:pt>
    <dgm:pt modelId="{FD87C3FE-1D8C-4ACD-81F8-172BD6A7F37D}" type="pres">
      <dgm:prSet presAssocID="{24F1E81F-F2A1-405A-B38D-3E3A562F0E2D}" presName="Name0" presStyleCnt="0">
        <dgm:presLayoutVars>
          <dgm:dir/>
          <dgm:animOne val="branch"/>
          <dgm:animLvl val="lvl"/>
        </dgm:presLayoutVars>
      </dgm:prSet>
      <dgm:spPr/>
    </dgm:pt>
    <dgm:pt modelId="{C89E47A8-9DBF-42F7-AB55-A75F63D33AF9}" type="pres">
      <dgm:prSet presAssocID="{A6AA1753-2A99-4B24-8E98-D05EBA12567D}" presName="chaos" presStyleCnt="0"/>
      <dgm:spPr/>
    </dgm:pt>
    <dgm:pt modelId="{26F6A951-B0F6-4E42-9332-C2C2FC7423CA}" type="pres">
      <dgm:prSet presAssocID="{A6AA1753-2A99-4B24-8E98-D05EBA12567D}" presName="parTx1" presStyleLbl="revTx" presStyleIdx="0" presStyleCnt="4"/>
      <dgm:spPr/>
      <dgm:t>
        <a:bodyPr/>
        <a:lstStyle/>
        <a:p>
          <a:endParaRPr lang="ru-RU"/>
        </a:p>
      </dgm:t>
    </dgm:pt>
    <dgm:pt modelId="{D89A8FDC-BB9F-4637-977C-7A105A79B86E}" type="pres">
      <dgm:prSet presAssocID="{A6AA1753-2A99-4B24-8E98-D05EBA12567D}" presName="c1" presStyleLbl="node1" presStyleIdx="0" presStyleCnt="19"/>
      <dgm:spPr/>
    </dgm:pt>
    <dgm:pt modelId="{B55D5584-5796-4C67-B376-6A00337D35B5}" type="pres">
      <dgm:prSet presAssocID="{A6AA1753-2A99-4B24-8E98-D05EBA12567D}" presName="c2" presStyleLbl="node1" presStyleIdx="1" presStyleCnt="19"/>
      <dgm:spPr/>
    </dgm:pt>
    <dgm:pt modelId="{BA1B3EAE-8902-4594-A03D-521D0E36A543}" type="pres">
      <dgm:prSet presAssocID="{A6AA1753-2A99-4B24-8E98-D05EBA12567D}" presName="c3" presStyleLbl="node1" presStyleIdx="2" presStyleCnt="19"/>
      <dgm:spPr/>
    </dgm:pt>
    <dgm:pt modelId="{7E825F7A-1558-4B70-8BC6-112F96869E20}" type="pres">
      <dgm:prSet presAssocID="{A6AA1753-2A99-4B24-8E98-D05EBA12567D}" presName="c4" presStyleLbl="node1" presStyleIdx="3" presStyleCnt="19"/>
      <dgm:spPr/>
    </dgm:pt>
    <dgm:pt modelId="{07E6CB7C-1A50-4B6A-8CDC-FB2D5BB16A65}" type="pres">
      <dgm:prSet presAssocID="{A6AA1753-2A99-4B24-8E98-D05EBA12567D}" presName="c5" presStyleLbl="node1" presStyleIdx="4" presStyleCnt="19"/>
      <dgm:spPr/>
    </dgm:pt>
    <dgm:pt modelId="{91A57FDC-058E-44DA-82DF-B82CDAEB5872}" type="pres">
      <dgm:prSet presAssocID="{A6AA1753-2A99-4B24-8E98-D05EBA12567D}" presName="c6" presStyleLbl="node1" presStyleIdx="5" presStyleCnt="19"/>
      <dgm:spPr/>
    </dgm:pt>
    <dgm:pt modelId="{CFA88DF9-86B0-4220-BF0F-C2D3399ACACF}" type="pres">
      <dgm:prSet presAssocID="{A6AA1753-2A99-4B24-8E98-D05EBA12567D}" presName="c7" presStyleLbl="node1" presStyleIdx="6" presStyleCnt="19"/>
      <dgm:spPr/>
    </dgm:pt>
    <dgm:pt modelId="{2256D186-3A15-4893-87E7-F558541CB3F0}" type="pres">
      <dgm:prSet presAssocID="{A6AA1753-2A99-4B24-8E98-D05EBA12567D}" presName="c8" presStyleLbl="node1" presStyleIdx="7" presStyleCnt="19"/>
      <dgm:spPr/>
    </dgm:pt>
    <dgm:pt modelId="{A2F92555-BE3D-4672-BBE1-B1549122872A}" type="pres">
      <dgm:prSet presAssocID="{A6AA1753-2A99-4B24-8E98-D05EBA12567D}" presName="c9" presStyleLbl="node1" presStyleIdx="8" presStyleCnt="19"/>
      <dgm:spPr/>
    </dgm:pt>
    <dgm:pt modelId="{DB736B7A-3EA5-4CE7-AE7F-F1815CBE5652}" type="pres">
      <dgm:prSet presAssocID="{A6AA1753-2A99-4B24-8E98-D05EBA12567D}" presName="c10" presStyleLbl="node1" presStyleIdx="9" presStyleCnt="19"/>
      <dgm:spPr/>
    </dgm:pt>
    <dgm:pt modelId="{A7DEAFCF-125E-4262-8F35-C7266C51B28C}" type="pres">
      <dgm:prSet presAssocID="{A6AA1753-2A99-4B24-8E98-D05EBA12567D}" presName="c11" presStyleLbl="node1" presStyleIdx="10" presStyleCnt="19"/>
      <dgm:spPr/>
    </dgm:pt>
    <dgm:pt modelId="{37266605-5C18-4A44-AF80-E95254305EBB}" type="pres">
      <dgm:prSet presAssocID="{A6AA1753-2A99-4B24-8E98-D05EBA12567D}" presName="c12" presStyleLbl="node1" presStyleIdx="11" presStyleCnt="19"/>
      <dgm:spPr/>
    </dgm:pt>
    <dgm:pt modelId="{1A2E280C-FF6F-4732-A41B-47E8E352F739}" type="pres">
      <dgm:prSet presAssocID="{A6AA1753-2A99-4B24-8E98-D05EBA12567D}" presName="c13" presStyleLbl="node1" presStyleIdx="12" presStyleCnt="19"/>
      <dgm:spPr/>
    </dgm:pt>
    <dgm:pt modelId="{9A81F85B-F2B8-4A7A-8245-B5C7FB0DA6BD}" type="pres">
      <dgm:prSet presAssocID="{A6AA1753-2A99-4B24-8E98-D05EBA12567D}" presName="c14" presStyleLbl="node1" presStyleIdx="13" presStyleCnt="19"/>
      <dgm:spPr/>
    </dgm:pt>
    <dgm:pt modelId="{7B5FFB71-C7C4-40D3-8E70-939DEFD087E9}" type="pres">
      <dgm:prSet presAssocID="{A6AA1753-2A99-4B24-8E98-D05EBA12567D}" presName="c15" presStyleLbl="node1" presStyleIdx="14" presStyleCnt="19"/>
      <dgm:spPr/>
    </dgm:pt>
    <dgm:pt modelId="{C51C96A3-23A2-4949-B7B4-B0AAA18EC021}" type="pres">
      <dgm:prSet presAssocID="{A6AA1753-2A99-4B24-8E98-D05EBA12567D}" presName="c16" presStyleLbl="node1" presStyleIdx="15" presStyleCnt="19"/>
      <dgm:spPr/>
    </dgm:pt>
    <dgm:pt modelId="{E40106B6-6F89-4124-A45F-9A616C86385A}" type="pres">
      <dgm:prSet presAssocID="{A6AA1753-2A99-4B24-8E98-D05EBA12567D}" presName="c17" presStyleLbl="node1" presStyleIdx="16" presStyleCnt="19"/>
      <dgm:spPr/>
    </dgm:pt>
    <dgm:pt modelId="{627BC407-86CA-4FA7-A8D0-27293578B828}" type="pres">
      <dgm:prSet presAssocID="{A6AA1753-2A99-4B24-8E98-D05EBA12567D}" presName="c18" presStyleLbl="node1" presStyleIdx="17" presStyleCnt="19"/>
      <dgm:spPr/>
    </dgm:pt>
    <dgm:pt modelId="{4E94EA20-25B3-4FCF-8106-C52C1504C969}" type="pres">
      <dgm:prSet presAssocID="{CF7F361C-EBEE-41DB-80C3-5F33EB7FBC49}" presName="chevronComposite1" presStyleCnt="0"/>
      <dgm:spPr/>
    </dgm:pt>
    <dgm:pt modelId="{FB088ED3-2B97-4740-B15B-E2FD4CC69908}" type="pres">
      <dgm:prSet presAssocID="{CF7F361C-EBEE-41DB-80C3-5F33EB7FBC49}" presName="chevron1" presStyleLbl="sibTrans2D1" presStyleIdx="0" presStyleCnt="4"/>
      <dgm:spPr/>
    </dgm:pt>
    <dgm:pt modelId="{DF2D1F90-495F-4783-8060-346DFBC9604A}" type="pres">
      <dgm:prSet presAssocID="{CF7F361C-EBEE-41DB-80C3-5F33EB7FBC49}" presName="spChevron1" presStyleCnt="0"/>
      <dgm:spPr/>
    </dgm:pt>
    <dgm:pt modelId="{9952ACC7-8E8B-4551-A995-91F588F00E55}" type="pres">
      <dgm:prSet presAssocID="{88AAC667-2ACB-43A5-A2D6-C63489E8119F}" presName="middle" presStyleCnt="0"/>
      <dgm:spPr/>
    </dgm:pt>
    <dgm:pt modelId="{186F0315-C87E-4EEA-AA17-7AE3D1EE5020}" type="pres">
      <dgm:prSet presAssocID="{88AAC667-2ACB-43A5-A2D6-C63489E8119F}" presName="parTxMid" presStyleLbl="revTx" presStyleIdx="1" presStyleCnt="4"/>
      <dgm:spPr/>
      <dgm:t>
        <a:bodyPr/>
        <a:lstStyle/>
        <a:p>
          <a:endParaRPr lang="ru-RU"/>
        </a:p>
      </dgm:t>
    </dgm:pt>
    <dgm:pt modelId="{0CAAE679-8CC3-4D01-A5C0-AC860186B0B6}" type="pres">
      <dgm:prSet presAssocID="{88AAC667-2ACB-43A5-A2D6-C63489E8119F}" presName="spMid" presStyleCnt="0"/>
      <dgm:spPr/>
    </dgm:pt>
    <dgm:pt modelId="{419510EA-ACD9-40AC-AE6D-ABA4A313A3CC}" type="pres">
      <dgm:prSet presAssocID="{A39972D0-AE5F-4D54-8D4A-22C8BDC27CFE}" presName="chevronComposite1" presStyleCnt="0"/>
      <dgm:spPr/>
    </dgm:pt>
    <dgm:pt modelId="{A3AEBD3D-9302-4769-A8C1-0F88FE451AA6}" type="pres">
      <dgm:prSet presAssocID="{A39972D0-AE5F-4D54-8D4A-22C8BDC27CFE}" presName="chevron1" presStyleLbl="sibTrans2D1" presStyleIdx="1" presStyleCnt="4"/>
      <dgm:spPr/>
    </dgm:pt>
    <dgm:pt modelId="{979C7F7B-25AD-4F18-A3D6-D6D2922AB688}" type="pres">
      <dgm:prSet presAssocID="{A39972D0-AE5F-4D54-8D4A-22C8BDC27CFE}" presName="spChevron1" presStyleCnt="0"/>
      <dgm:spPr/>
    </dgm:pt>
    <dgm:pt modelId="{6D1CAD52-8FED-47CE-A08F-37BCF43BD0B6}" type="pres">
      <dgm:prSet presAssocID="{9E8E7ADB-3353-41AD-B44D-EC6EBAE491A1}" presName="middle" presStyleCnt="0"/>
      <dgm:spPr/>
    </dgm:pt>
    <dgm:pt modelId="{FCCCD936-ABFF-4074-883B-3321570742B5}" type="pres">
      <dgm:prSet presAssocID="{9E8E7ADB-3353-41AD-B44D-EC6EBAE491A1}" presName="parTxMid" presStyleLbl="revTx" presStyleIdx="2" presStyleCnt="4"/>
      <dgm:spPr/>
      <dgm:t>
        <a:bodyPr/>
        <a:lstStyle/>
        <a:p>
          <a:endParaRPr lang="ru-RU"/>
        </a:p>
      </dgm:t>
    </dgm:pt>
    <dgm:pt modelId="{CD47985F-6E89-41EE-990B-43CD8089794C}" type="pres">
      <dgm:prSet presAssocID="{9E8E7ADB-3353-41AD-B44D-EC6EBAE491A1}" presName="spMid" presStyleCnt="0"/>
      <dgm:spPr/>
    </dgm:pt>
    <dgm:pt modelId="{D9251D2E-7AD9-4A86-AF0F-A7BAC7F2C4AA}" type="pres">
      <dgm:prSet presAssocID="{1DCB72FE-DBF4-4139-B7F5-26F865E2DC24}" presName="chevronComposite1" presStyleCnt="0"/>
      <dgm:spPr/>
    </dgm:pt>
    <dgm:pt modelId="{8DECAAFF-C9AF-448F-B4DC-28B14900B18F}" type="pres">
      <dgm:prSet presAssocID="{1DCB72FE-DBF4-4139-B7F5-26F865E2DC24}" presName="chevron1" presStyleLbl="sibTrans2D1" presStyleIdx="2" presStyleCnt="4"/>
      <dgm:spPr/>
    </dgm:pt>
    <dgm:pt modelId="{DE2E38F6-99CB-4D43-B3CF-25C73442E579}" type="pres">
      <dgm:prSet presAssocID="{1DCB72FE-DBF4-4139-B7F5-26F865E2DC24}" presName="spChevron1" presStyleCnt="0"/>
      <dgm:spPr/>
    </dgm:pt>
    <dgm:pt modelId="{D7368AE9-805D-4CDF-870F-4FF9A16FACA1}" type="pres">
      <dgm:prSet presAssocID="{BE005DB3-1E87-4A88-ACF7-4884DE45E775}" presName="middle" presStyleCnt="0"/>
      <dgm:spPr/>
    </dgm:pt>
    <dgm:pt modelId="{81AA23E8-3383-41BF-9D4B-1A708975969F}" type="pres">
      <dgm:prSet presAssocID="{BE005DB3-1E87-4A88-ACF7-4884DE45E775}" presName="parTxMid" presStyleLbl="revTx" presStyleIdx="3" presStyleCnt="4"/>
      <dgm:spPr/>
      <dgm:t>
        <a:bodyPr/>
        <a:lstStyle/>
        <a:p>
          <a:endParaRPr lang="ru-RU"/>
        </a:p>
      </dgm:t>
    </dgm:pt>
    <dgm:pt modelId="{61DAEA4B-D57B-42E1-947B-318824CFF370}" type="pres">
      <dgm:prSet presAssocID="{BE005DB3-1E87-4A88-ACF7-4884DE45E775}" presName="spMid" presStyleCnt="0"/>
      <dgm:spPr/>
    </dgm:pt>
    <dgm:pt modelId="{450CD1FC-122A-43A6-B601-E44105903464}" type="pres">
      <dgm:prSet presAssocID="{3AB950CD-8F04-46DE-A3C3-3CCDFE9F449C}" presName="chevronComposite1" presStyleCnt="0"/>
      <dgm:spPr/>
    </dgm:pt>
    <dgm:pt modelId="{D44EFBBE-EE87-41D7-B066-FEB065D2AFE0}" type="pres">
      <dgm:prSet presAssocID="{3AB950CD-8F04-46DE-A3C3-3CCDFE9F449C}" presName="chevron1" presStyleLbl="sibTrans2D1" presStyleIdx="3" presStyleCnt="4"/>
      <dgm:spPr/>
    </dgm:pt>
    <dgm:pt modelId="{6C11C846-9728-4162-A28F-E8E404189781}" type="pres">
      <dgm:prSet presAssocID="{3AB950CD-8F04-46DE-A3C3-3CCDFE9F449C}" presName="spChevron1" presStyleCnt="0"/>
      <dgm:spPr/>
    </dgm:pt>
    <dgm:pt modelId="{6DF626D1-DA09-4995-A6F9-597AF1739F72}" type="pres">
      <dgm:prSet presAssocID="{8113BD0A-C4B0-4E91-8DDB-CF0C4D2B4151}" presName="last" presStyleCnt="0"/>
      <dgm:spPr/>
    </dgm:pt>
    <dgm:pt modelId="{6324134D-B709-4DDD-A55B-347D839367E1}" type="pres">
      <dgm:prSet presAssocID="{8113BD0A-C4B0-4E91-8DDB-CF0C4D2B4151}" presName="circleTx" presStyleLbl="node1" presStyleIdx="18" presStyleCnt="19"/>
      <dgm:spPr/>
      <dgm:t>
        <a:bodyPr/>
        <a:lstStyle/>
        <a:p>
          <a:endParaRPr lang="ru-RU"/>
        </a:p>
      </dgm:t>
    </dgm:pt>
    <dgm:pt modelId="{30B4BE98-03AA-4062-9D66-C23BEBFBE6B2}" type="pres">
      <dgm:prSet presAssocID="{8113BD0A-C4B0-4E91-8DDB-CF0C4D2B4151}" presName="spN" presStyleCnt="0"/>
      <dgm:spPr/>
    </dgm:pt>
  </dgm:ptLst>
  <dgm:cxnLst>
    <dgm:cxn modelId="{1229B5D6-067D-42B6-9741-E18E0DD2997E}" type="presOf" srcId="{8113BD0A-C4B0-4E91-8DDB-CF0C4D2B4151}" destId="{6324134D-B709-4DDD-A55B-347D839367E1}" srcOrd="0" destOrd="0" presId="urn:microsoft.com/office/officeart/2009/3/layout/RandomtoResultProcess"/>
    <dgm:cxn modelId="{44B985E5-3F86-4C85-87FC-68D31A4751C3}" type="presOf" srcId="{88AAC667-2ACB-43A5-A2D6-C63489E8119F}" destId="{186F0315-C87E-4EEA-AA17-7AE3D1EE5020}" srcOrd="0" destOrd="0" presId="urn:microsoft.com/office/officeart/2009/3/layout/RandomtoResultProcess"/>
    <dgm:cxn modelId="{FCA00880-D4D1-4F1F-B303-5831B4191E9E}" type="presOf" srcId="{9E8E7ADB-3353-41AD-B44D-EC6EBAE491A1}" destId="{FCCCD936-ABFF-4074-883B-3321570742B5}" srcOrd="0" destOrd="0" presId="urn:microsoft.com/office/officeart/2009/3/layout/RandomtoResultProcess"/>
    <dgm:cxn modelId="{8189D930-3672-4836-B582-41B6F8283993}" srcId="{24F1E81F-F2A1-405A-B38D-3E3A562F0E2D}" destId="{88AAC667-2ACB-43A5-A2D6-C63489E8119F}" srcOrd="1" destOrd="0" parTransId="{39B0D1AB-EE6D-486D-9A85-26459E6ABC8E}" sibTransId="{A39972D0-AE5F-4D54-8D4A-22C8BDC27CFE}"/>
    <dgm:cxn modelId="{9514BDEF-7AFE-4575-9008-B1E52A6E9CD2}" type="presOf" srcId="{24F1E81F-F2A1-405A-B38D-3E3A562F0E2D}" destId="{FD87C3FE-1D8C-4ACD-81F8-172BD6A7F37D}" srcOrd="0" destOrd="0" presId="urn:microsoft.com/office/officeart/2009/3/layout/RandomtoResultProcess"/>
    <dgm:cxn modelId="{24648557-B902-4654-80C1-F8F62A3A1754}" srcId="{24F1E81F-F2A1-405A-B38D-3E3A562F0E2D}" destId="{8113BD0A-C4B0-4E91-8DDB-CF0C4D2B4151}" srcOrd="4" destOrd="0" parTransId="{A16925A0-886B-4771-B8BC-DE9181133A12}" sibTransId="{EE531678-1FD5-4B2C-B176-1DA124ABB4BA}"/>
    <dgm:cxn modelId="{A4DC203F-22F5-463A-B0DF-6161A5DD2A06}" type="presOf" srcId="{A6AA1753-2A99-4B24-8E98-D05EBA12567D}" destId="{26F6A951-B0F6-4E42-9332-C2C2FC7423CA}" srcOrd="0" destOrd="0" presId="urn:microsoft.com/office/officeart/2009/3/layout/RandomtoResultProcess"/>
    <dgm:cxn modelId="{1CFA46D2-E7D3-42AB-A2A1-F13B2DCB3F06}" srcId="{24F1E81F-F2A1-405A-B38D-3E3A562F0E2D}" destId="{A6AA1753-2A99-4B24-8E98-D05EBA12567D}" srcOrd="0" destOrd="0" parTransId="{99A6E387-6196-4C45-9B22-40D77ED14C88}" sibTransId="{CF7F361C-EBEE-41DB-80C3-5F33EB7FBC49}"/>
    <dgm:cxn modelId="{EC900BA9-919B-46B1-8E52-10C54E10F9DD}" type="presOf" srcId="{BE005DB3-1E87-4A88-ACF7-4884DE45E775}" destId="{81AA23E8-3383-41BF-9D4B-1A708975969F}" srcOrd="0" destOrd="0" presId="urn:microsoft.com/office/officeart/2009/3/layout/RandomtoResultProcess"/>
    <dgm:cxn modelId="{FADA589C-6DCB-4BC2-896D-05BAC2E98942}" srcId="{24F1E81F-F2A1-405A-B38D-3E3A562F0E2D}" destId="{9E8E7ADB-3353-41AD-B44D-EC6EBAE491A1}" srcOrd="2" destOrd="0" parTransId="{E0890C4C-511E-4382-8E16-020F22FB57FB}" sibTransId="{1DCB72FE-DBF4-4139-B7F5-26F865E2DC24}"/>
    <dgm:cxn modelId="{E474E506-3740-45FD-913D-3B68E37E786E}" srcId="{24F1E81F-F2A1-405A-B38D-3E3A562F0E2D}" destId="{BE005DB3-1E87-4A88-ACF7-4884DE45E775}" srcOrd="3" destOrd="0" parTransId="{1A2C90BF-A324-4BAF-91E3-54647F13F559}" sibTransId="{3AB950CD-8F04-46DE-A3C3-3CCDFE9F449C}"/>
    <dgm:cxn modelId="{4638290B-E841-44B1-898F-74A7891181AA}" type="presParOf" srcId="{FD87C3FE-1D8C-4ACD-81F8-172BD6A7F37D}" destId="{C89E47A8-9DBF-42F7-AB55-A75F63D33AF9}" srcOrd="0" destOrd="0" presId="urn:microsoft.com/office/officeart/2009/3/layout/RandomtoResultProcess"/>
    <dgm:cxn modelId="{74B73F0A-E37C-4D09-8FF1-26D0CF4C8C22}" type="presParOf" srcId="{C89E47A8-9DBF-42F7-AB55-A75F63D33AF9}" destId="{26F6A951-B0F6-4E42-9332-C2C2FC7423CA}" srcOrd="0" destOrd="0" presId="urn:microsoft.com/office/officeart/2009/3/layout/RandomtoResultProcess"/>
    <dgm:cxn modelId="{F8540F3E-CA85-4094-B8EB-0E2A419C4D1C}" type="presParOf" srcId="{C89E47A8-9DBF-42F7-AB55-A75F63D33AF9}" destId="{D89A8FDC-BB9F-4637-977C-7A105A79B86E}" srcOrd="1" destOrd="0" presId="urn:microsoft.com/office/officeart/2009/3/layout/RandomtoResultProcess"/>
    <dgm:cxn modelId="{2DBD730A-B4D9-4A3D-B93D-CE800CB78B44}" type="presParOf" srcId="{C89E47A8-9DBF-42F7-AB55-A75F63D33AF9}" destId="{B55D5584-5796-4C67-B376-6A00337D35B5}" srcOrd="2" destOrd="0" presId="urn:microsoft.com/office/officeart/2009/3/layout/RandomtoResultProcess"/>
    <dgm:cxn modelId="{A7BC9C42-74D1-4B8C-BE8C-75EBACD0DED0}" type="presParOf" srcId="{C89E47A8-9DBF-42F7-AB55-A75F63D33AF9}" destId="{BA1B3EAE-8902-4594-A03D-521D0E36A543}" srcOrd="3" destOrd="0" presId="urn:microsoft.com/office/officeart/2009/3/layout/RandomtoResultProcess"/>
    <dgm:cxn modelId="{1E73FC8F-AF7A-4D34-AC82-A61153F2F930}" type="presParOf" srcId="{C89E47A8-9DBF-42F7-AB55-A75F63D33AF9}" destId="{7E825F7A-1558-4B70-8BC6-112F96869E20}" srcOrd="4" destOrd="0" presId="urn:microsoft.com/office/officeart/2009/3/layout/RandomtoResultProcess"/>
    <dgm:cxn modelId="{A502DDAE-BF56-4B5B-916E-FB4EA65B8A40}" type="presParOf" srcId="{C89E47A8-9DBF-42F7-AB55-A75F63D33AF9}" destId="{07E6CB7C-1A50-4B6A-8CDC-FB2D5BB16A65}" srcOrd="5" destOrd="0" presId="urn:microsoft.com/office/officeart/2009/3/layout/RandomtoResultProcess"/>
    <dgm:cxn modelId="{63F9EF1F-C133-4BED-B0F2-5C93D3BE3F33}" type="presParOf" srcId="{C89E47A8-9DBF-42F7-AB55-A75F63D33AF9}" destId="{91A57FDC-058E-44DA-82DF-B82CDAEB5872}" srcOrd="6" destOrd="0" presId="urn:microsoft.com/office/officeart/2009/3/layout/RandomtoResultProcess"/>
    <dgm:cxn modelId="{FF3B1CB0-C3E4-40DA-9079-C7F76E5830C5}" type="presParOf" srcId="{C89E47A8-9DBF-42F7-AB55-A75F63D33AF9}" destId="{CFA88DF9-86B0-4220-BF0F-C2D3399ACACF}" srcOrd="7" destOrd="0" presId="urn:microsoft.com/office/officeart/2009/3/layout/RandomtoResultProcess"/>
    <dgm:cxn modelId="{4D8BC676-B2CA-46AE-85EB-1209C6693EB1}" type="presParOf" srcId="{C89E47A8-9DBF-42F7-AB55-A75F63D33AF9}" destId="{2256D186-3A15-4893-87E7-F558541CB3F0}" srcOrd="8" destOrd="0" presId="urn:microsoft.com/office/officeart/2009/3/layout/RandomtoResultProcess"/>
    <dgm:cxn modelId="{A789A475-D612-45D0-953E-19BD708E7894}" type="presParOf" srcId="{C89E47A8-9DBF-42F7-AB55-A75F63D33AF9}" destId="{A2F92555-BE3D-4672-BBE1-B1549122872A}" srcOrd="9" destOrd="0" presId="urn:microsoft.com/office/officeart/2009/3/layout/RandomtoResultProcess"/>
    <dgm:cxn modelId="{4F651422-EE37-4B90-B62D-C5AF3E8D38AD}" type="presParOf" srcId="{C89E47A8-9DBF-42F7-AB55-A75F63D33AF9}" destId="{DB736B7A-3EA5-4CE7-AE7F-F1815CBE5652}" srcOrd="10" destOrd="0" presId="urn:microsoft.com/office/officeart/2009/3/layout/RandomtoResultProcess"/>
    <dgm:cxn modelId="{B61D7DD0-E24B-402B-B8E1-114BEE09C5B1}" type="presParOf" srcId="{C89E47A8-9DBF-42F7-AB55-A75F63D33AF9}" destId="{A7DEAFCF-125E-4262-8F35-C7266C51B28C}" srcOrd="11" destOrd="0" presId="urn:microsoft.com/office/officeart/2009/3/layout/RandomtoResultProcess"/>
    <dgm:cxn modelId="{1384969E-D3F5-4AA8-9A20-E55D2809A5D5}" type="presParOf" srcId="{C89E47A8-9DBF-42F7-AB55-A75F63D33AF9}" destId="{37266605-5C18-4A44-AF80-E95254305EBB}" srcOrd="12" destOrd="0" presId="urn:microsoft.com/office/officeart/2009/3/layout/RandomtoResultProcess"/>
    <dgm:cxn modelId="{E7645490-1103-4AE0-8356-D0056531AEA4}" type="presParOf" srcId="{C89E47A8-9DBF-42F7-AB55-A75F63D33AF9}" destId="{1A2E280C-FF6F-4732-A41B-47E8E352F739}" srcOrd="13" destOrd="0" presId="urn:microsoft.com/office/officeart/2009/3/layout/RandomtoResultProcess"/>
    <dgm:cxn modelId="{903C647F-AC09-412A-A7B3-8985888DBA90}" type="presParOf" srcId="{C89E47A8-9DBF-42F7-AB55-A75F63D33AF9}" destId="{9A81F85B-F2B8-4A7A-8245-B5C7FB0DA6BD}" srcOrd="14" destOrd="0" presId="urn:microsoft.com/office/officeart/2009/3/layout/RandomtoResultProcess"/>
    <dgm:cxn modelId="{85B2AD98-4521-4418-B758-35602E3A920D}" type="presParOf" srcId="{C89E47A8-9DBF-42F7-AB55-A75F63D33AF9}" destId="{7B5FFB71-C7C4-40D3-8E70-939DEFD087E9}" srcOrd="15" destOrd="0" presId="urn:microsoft.com/office/officeart/2009/3/layout/RandomtoResultProcess"/>
    <dgm:cxn modelId="{8FBF3434-C93C-428F-9522-FA6C586CF40F}" type="presParOf" srcId="{C89E47A8-9DBF-42F7-AB55-A75F63D33AF9}" destId="{C51C96A3-23A2-4949-B7B4-B0AAA18EC021}" srcOrd="16" destOrd="0" presId="urn:microsoft.com/office/officeart/2009/3/layout/RandomtoResultProcess"/>
    <dgm:cxn modelId="{30AE4DA3-2856-4524-9B15-E3A5DF26615A}" type="presParOf" srcId="{C89E47A8-9DBF-42F7-AB55-A75F63D33AF9}" destId="{E40106B6-6F89-4124-A45F-9A616C86385A}" srcOrd="17" destOrd="0" presId="urn:microsoft.com/office/officeart/2009/3/layout/RandomtoResultProcess"/>
    <dgm:cxn modelId="{02F74810-6D61-43DA-AB8F-11DC287B364B}" type="presParOf" srcId="{C89E47A8-9DBF-42F7-AB55-A75F63D33AF9}" destId="{627BC407-86CA-4FA7-A8D0-27293578B828}" srcOrd="18" destOrd="0" presId="urn:microsoft.com/office/officeart/2009/3/layout/RandomtoResultProcess"/>
    <dgm:cxn modelId="{159AF11D-1E4E-4E65-BA53-A7EFC7737603}" type="presParOf" srcId="{FD87C3FE-1D8C-4ACD-81F8-172BD6A7F37D}" destId="{4E94EA20-25B3-4FCF-8106-C52C1504C969}" srcOrd="1" destOrd="0" presId="urn:microsoft.com/office/officeart/2009/3/layout/RandomtoResultProcess"/>
    <dgm:cxn modelId="{458D5EC9-E42D-4530-8E6F-AEB53EBD5A2A}" type="presParOf" srcId="{4E94EA20-25B3-4FCF-8106-C52C1504C969}" destId="{FB088ED3-2B97-4740-B15B-E2FD4CC69908}" srcOrd="0" destOrd="0" presId="urn:microsoft.com/office/officeart/2009/3/layout/RandomtoResultProcess"/>
    <dgm:cxn modelId="{587528A9-90B8-43F0-BD84-ABEA6BE6FE6D}" type="presParOf" srcId="{4E94EA20-25B3-4FCF-8106-C52C1504C969}" destId="{DF2D1F90-495F-4783-8060-346DFBC9604A}" srcOrd="1" destOrd="0" presId="urn:microsoft.com/office/officeart/2009/3/layout/RandomtoResultProcess"/>
    <dgm:cxn modelId="{11A4742D-8917-4682-B85A-4B6244C0BF7E}" type="presParOf" srcId="{FD87C3FE-1D8C-4ACD-81F8-172BD6A7F37D}" destId="{9952ACC7-8E8B-4551-A995-91F588F00E55}" srcOrd="2" destOrd="0" presId="urn:microsoft.com/office/officeart/2009/3/layout/RandomtoResultProcess"/>
    <dgm:cxn modelId="{6E8D1639-D1FB-40C9-8280-695B9B33F574}" type="presParOf" srcId="{9952ACC7-8E8B-4551-A995-91F588F00E55}" destId="{186F0315-C87E-4EEA-AA17-7AE3D1EE5020}" srcOrd="0" destOrd="0" presId="urn:microsoft.com/office/officeart/2009/3/layout/RandomtoResultProcess"/>
    <dgm:cxn modelId="{50BA44A1-03F2-44B1-81B1-0AF49198AE3A}" type="presParOf" srcId="{9952ACC7-8E8B-4551-A995-91F588F00E55}" destId="{0CAAE679-8CC3-4D01-A5C0-AC860186B0B6}" srcOrd="1" destOrd="0" presId="urn:microsoft.com/office/officeart/2009/3/layout/RandomtoResultProcess"/>
    <dgm:cxn modelId="{FFDB8DB3-B5C2-4FC0-A71B-1ED390619CA2}" type="presParOf" srcId="{FD87C3FE-1D8C-4ACD-81F8-172BD6A7F37D}" destId="{419510EA-ACD9-40AC-AE6D-ABA4A313A3CC}" srcOrd="3" destOrd="0" presId="urn:microsoft.com/office/officeart/2009/3/layout/RandomtoResultProcess"/>
    <dgm:cxn modelId="{6494F862-0269-4C9F-B111-77A70A14E7AE}" type="presParOf" srcId="{419510EA-ACD9-40AC-AE6D-ABA4A313A3CC}" destId="{A3AEBD3D-9302-4769-A8C1-0F88FE451AA6}" srcOrd="0" destOrd="0" presId="urn:microsoft.com/office/officeart/2009/3/layout/RandomtoResultProcess"/>
    <dgm:cxn modelId="{0A850916-B266-4B25-A1CA-6F695B2F8E8F}" type="presParOf" srcId="{419510EA-ACD9-40AC-AE6D-ABA4A313A3CC}" destId="{979C7F7B-25AD-4F18-A3D6-D6D2922AB688}" srcOrd="1" destOrd="0" presId="urn:microsoft.com/office/officeart/2009/3/layout/RandomtoResultProcess"/>
    <dgm:cxn modelId="{D63BBC87-8FA9-4965-9CB0-9BCA953EA2B0}" type="presParOf" srcId="{FD87C3FE-1D8C-4ACD-81F8-172BD6A7F37D}" destId="{6D1CAD52-8FED-47CE-A08F-37BCF43BD0B6}" srcOrd="4" destOrd="0" presId="urn:microsoft.com/office/officeart/2009/3/layout/RandomtoResultProcess"/>
    <dgm:cxn modelId="{747A9693-A681-49F1-A3E2-125497F97087}" type="presParOf" srcId="{6D1CAD52-8FED-47CE-A08F-37BCF43BD0B6}" destId="{FCCCD936-ABFF-4074-883B-3321570742B5}" srcOrd="0" destOrd="0" presId="urn:microsoft.com/office/officeart/2009/3/layout/RandomtoResultProcess"/>
    <dgm:cxn modelId="{AC84F0D0-7BAE-49A0-9AF4-8B01CCC7EAA3}" type="presParOf" srcId="{6D1CAD52-8FED-47CE-A08F-37BCF43BD0B6}" destId="{CD47985F-6E89-41EE-990B-43CD8089794C}" srcOrd="1" destOrd="0" presId="urn:microsoft.com/office/officeart/2009/3/layout/RandomtoResultProcess"/>
    <dgm:cxn modelId="{5BACBD53-5BF4-4305-95E2-F19A75C5D446}" type="presParOf" srcId="{FD87C3FE-1D8C-4ACD-81F8-172BD6A7F37D}" destId="{D9251D2E-7AD9-4A86-AF0F-A7BAC7F2C4AA}" srcOrd="5" destOrd="0" presId="urn:microsoft.com/office/officeart/2009/3/layout/RandomtoResultProcess"/>
    <dgm:cxn modelId="{ADDEAED2-797C-4F9E-94DB-71D41B5C70C2}" type="presParOf" srcId="{D9251D2E-7AD9-4A86-AF0F-A7BAC7F2C4AA}" destId="{8DECAAFF-C9AF-448F-B4DC-28B14900B18F}" srcOrd="0" destOrd="0" presId="urn:microsoft.com/office/officeart/2009/3/layout/RandomtoResultProcess"/>
    <dgm:cxn modelId="{8A0EAE85-B32F-4878-8DE0-99F2C2500FBB}" type="presParOf" srcId="{D9251D2E-7AD9-4A86-AF0F-A7BAC7F2C4AA}" destId="{DE2E38F6-99CB-4D43-B3CF-25C73442E579}" srcOrd="1" destOrd="0" presId="urn:microsoft.com/office/officeart/2009/3/layout/RandomtoResultProcess"/>
    <dgm:cxn modelId="{22391525-7138-411D-A691-FEDA3F5E3EB0}" type="presParOf" srcId="{FD87C3FE-1D8C-4ACD-81F8-172BD6A7F37D}" destId="{D7368AE9-805D-4CDF-870F-4FF9A16FACA1}" srcOrd="6" destOrd="0" presId="urn:microsoft.com/office/officeart/2009/3/layout/RandomtoResultProcess"/>
    <dgm:cxn modelId="{749948CD-9A71-495B-9A42-317FC84216B0}" type="presParOf" srcId="{D7368AE9-805D-4CDF-870F-4FF9A16FACA1}" destId="{81AA23E8-3383-41BF-9D4B-1A708975969F}" srcOrd="0" destOrd="0" presId="urn:microsoft.com/office/officeart/2009/3/layout/RandomtoResultProcess"/>
    <dgm:cxn modelId="{253FDB6A-C333-4C92-9235-AFAB6FF900C8}" type="presParOf" srcId="{D7368AE9-805D-4CDF-870F-4FF9A16FACA1}" destId="{61DAEA4B-D57B-42E1-947B-318824CFF370}" srcOrd="1" destOrd="0" presId="urn:microsoft.com/office/officeart/2009/3/layout/RandomtoResultProcess"/>
    <dgm:cxn modelId="{024C3A85-7464-4C73-9152-9DEDD57257C9}" type="presParOf" srcId="{FD87C3FE-1D8C-4ACD-81F8-172BD6A7F37D}" destId="{450CD1FC-122A-43A6-B601-E44105903464}" srcOrd="7" destOrd="0" presId="urn:microsoft.com/office/officeart/2009/3/layout/RandomtoResultProcess"/>
    <dgm:cxn modelId="{D3FC1E9C-CE75-48A6-A58F-07CDA95461BE}" type="presParOf" srcId="{450CD1FC-122A-43A6-B601-E44105903464}" destId="{D44EFBBE-EE87-41D7-B066-FEB065D2AFE0}" srcOrd="0" destOrd="0" presId="urn:microsoft.com/office/officeart/2009/3/layout/RandomtoResultProcess"/>
    <dgm:cxn modelId="{3D48D4B2-498C-40D4-8CF5-7B3B0C24B619}" type="presParOf" srcId="{450CD1FC-122A-43A6-B601-E44105903464}" destId="{6C11C846-9728-4162-A28F-E8E404189781}" srcOrd="1" destOrd="0" presId="urn:microsoft.com/office/officeart/2009/3/layout/RandomtoResultProcess"/>
    <dgm:cxn modelId="{EEA2B7DA-9EB6-4D99-8783-B6AE9AB94931}" type="presParOf" srcId="{FD87C3FE-1D8C-4ACD-81F8-172BD6A7F37D}" destId="{6DF626D1-DA09-4995-A6F9-597AF1739F72}" srcOrd="8" destOrd="0" presId="urn:microsoft.com/office/officeart/2009/3/layout/RandomtoResultProcess"/>
    <dgm:cxn modelId="{FE09FC00-B8D6-47C3-92ED-AD0D86D2956E}" type="presParOf" srcId="{6DF626D1-DA09-4995-A6F9-597AF1739F72}" destId="{6324134D-B709-4DDD-A55B-347D839367E1}" srcOrd="0" destOrd="0" presId="urn:microsoft.com/office/officeart/2009/3/layout/RandomtoResultProcess"/>
    <dgm:cxn modelId="{71F4A40F-ED9E-437A-8149-E90C64FC295B}" type="presParOf" srcId="{6DF626D1-DA09-4995-A6F9-597AF1739F72}" destId="{30B4BE98-03AA-4062-9D66-C23BEBFBE6B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EC364-2D3F-41BC-8942-5131756024C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91D12F1-50FD-4BB8-9BEF-82E555DFA9FB}">
      <dgm:prSet phldrT="[Текст]" custT="1"/>
      <dgm:spPr/>
      <dgm:t>
        <a:bodyPr/>
        <a:lstStyle/>
        <a:p>
          <a:r>
            <a:rPr lang="ru-RU" sz="1400" dirty="0" smtClean="0"/>
            <a:t>Обеспечение сбалансированности и устойчивости бюджета Иркутского района</a:t>
          </a:r>
          <a:endParaRPr lang="ru-RU" sz="1400" dirty="0"/>
        </a:p>
      </dgm:t>
    </dgm:pt>
    <dgm:pt modelId="{DD4F03CF-9F05-487A-B8A6-C370037E5E3E}" type="parTrans" cxnId="{B6202280-459D-4D98-812D-383594F34904}">
      <dgm:prSet/>
      <dgm:spPr/>
      <dgm:t>
        <a:bodyPr/>
        <a:lstStyle/>
        <a:p>
          <a:endParaRPr lang="ru-RU" sz="1400"/>
        </a:p>
      </dgm:t>
    </dgm:pt>
    <dgm:pt modelId="{803DCFD9-7866-4C2B-9F34-4A821170553A}" type="sibTrans" cxnId="{B6202280-459D-4D98-812D-383594F34904}">
      <dgm:prSet/>
      <dgm:spPr/>
      <dgm:t>
        <a:bodyPr/>
        <a:lstStyle/>
        <a:p>
          <a:endParaRPr lang="ru-RU" sz="1400"/>
        </a:p>
      </dgm:t>
    </dgm:pt>
    <dgm:pt modelId="{E98586D6-D677-4402-BF93-34E2DECC9F39}">
      <dgm:prSet phldrT="[Текст]" custT="1"/>
      <dgm:spPr/>
      <dgm:t>
        <a:bodyPr/>
        <a:lstStyle/>
        <a:p>
          <a:r>
            <a:rPr lang="ru-RU" sz="1400" dirty="0" smtClean="0"/>
            <a:t>Повышение эффективности и качества услуг в отраслях социальной сферы</a:t>
          </a:r>
          <a:endParaRPr lang="ru-RU" sz="1400" dirty="0"/>
        </a:p>
      </dgm:t>
    </dgm:pt>
    <dgm:pt modelId="{2526AA4B-655F-473E-AC6D-CB61892A970D}" type="parTrans" cxnId="{A092EAEE-7494-4A32-BFAA-6650E5B70042}">
      <dgm:prSet/>
      <dgm:spPr/>
      <dgm:t>
        <a:bodyPr/>
        <a:lstStyle/>
        <a:p>
          <a:endParaRPr lang="ru-RU" sz="1400"/>
        </a:p>
      </dgm:t>
    </dgm:pt>
    <dgm:pt modelId="{EB98D613-A368-4933-B5A7-337D98994B34}" type="sibTrans" cxnId="{A092EAEE-7494-4A32-BFAA-6650E5B70042}">
      <dgm:prSet/>
      <dgm:spPr/>
      <dgm:t>
        <a:bodyPr/>
        <a:lstStyle/>
        <a:p>
          <a:endParaRPr lang="ru-RU" sz="1400"/>
        </a:p>
      </dgm:t>
    </dgm:pt>
    <dgm:pt modelId="{729D9348-A982-494D-9F1E-BD7E01CF9B78}">
      <dgm:prSet phldrT="[Текст]" custT="1"/>
      <dgm:spPr/>
      <dgm:t>
        <a:bodyPr/>
        <a:lstStyle/>
        <a:p>
          <a:r>
            <a:rPr lang="ru-RU" sz="1400" dirty="0" smtClean="0"/>
            <a:t>Повышение уровня оплаты труда за счет проведения оптимизационных мероприятий </a:t>
          </a:r>
          <a:endParaRPr lang="ru-RU" sz="1400" dirty="0"/>
        </a:p>
      </dgm:t>
    </dgm:pt>
    <dgm:pt modelId="{EE76872F-B376-410D-9250-27C7D77412BA}" type="parTrans" cxnId="{77A05519-2B8A-49D2-9314-E63EE7EDE7D5}">
      <dgm:prSet/>
      <dgm:spPr/>
      <dgm:t>
        <a:bodyPr/>
        <a:lstStyle/>
        <a:p>
          <a:endParaRPr lang="ru-RU" sz="1400"/>
        </a:p>
      </dgm:t>
    </dgm:pt>
    <dgm:pt modelId="{26813DAE-12CD-4876-8088-A61544498FA2}" type="sibTrans" cxnId="{77A05519-2B8A-49D2-9314-E63EE7EDE7D5}">
      <dgm:prSet/>
      <dgm:spPr/>
      <dgm:t>
        <a:bodyPr/>
        <a:lstStyle/>
        <a:p>
          <a:endParaRPr lang="ru-RU" sz="1400"/>
        </a:p>
      </dgm:t>
    </dgm:pt>
    <dgm:pt modelId="{518414F4-32E1-48BE-AC52-85C69F38F3C4}">
      <dgm:prSet phldrT="[Текст]" custT="1"/>
      <dgm:spPr/>
      <dgm:t>
        <a:bodyPr/>
        <a:lstStyle/>
        <a:p>
          <a:r>
            <a:rPr lang="ru-RU" sz="1400" dirty="0" smtClean="0"/>
            <a:t>Обеспечение прозрачности муниципальных финансов и открытости бюджета для граждан</a:t>
          </a:r>
          <a:endParaRPr lang="ru-RU" sz="1400" dirty="0"/>
        </a:p>
      </dgm:t>
    </dgm:pt>
    <dgm:pt modelId="{6C8D41B5-48CA-45DA-AFF2-17359D3D8779}" type="parTrans" cxnId="{01FC5879-86DA-4203-BC23-18CD4BEAEBF1}">
      <dgm:prSet/>
      <dgm:spPr/>
      <dgm:t>
        <a:bodyPr/>
        <a:lstStyle/>
        <a:p>
          <a:endParaRPr lang="ru-RU" sz="1400"/>
        </a:p>
      </dgm:t>
    </dgm:pt>
    <dgm:pt modelId="{9EC4B7CA-B913-4DD9-957B-578D2C8278E6}" type="sibTrans" cxnId="{01FC5879-86DA-4203-BC23-18CD4BEAEBF1}">
      <dgm:prSet/>
      <dgm:spPr/>
      <dgm:t>
        <a:bodyPr/>
        <a:lstStyle/>
        <a:p>
          <a:endParaRPr lang="ru-RU" sz="1400"/>
        </a:p>
      </dgm:t>
    </dgm:pt>
    <dgm:pt modelId="{9A1133F7-8ADE-4352-9141-0626BA51CD42}">
      <dgm:prSet phldrT="[Текст]" custT="1"/>
      <dgm:spPr/>
      <dgm:t>
        <a:bodyPr/>
        <a:lstStyle/>
        <a:p>
          <a:r>
            <a:rPr lang="ru-RU" sz="1400" dirty="0" smtClean="0"/>
            <a:t>Обеспечение долговых обязательств и качественное обслуживание муниципального долга</a:t>
          </a:r>
          <a:endParaRPr lang="ru-RU" sz="1400" dirty="0"/>
        </a:p>
      </dgm:t>
    </dgm:pt>
    <dgm:pt modelId="{91DA2D3C-2870-4C58-8947-800EBD2D7842}" type="parTrans" cxnId="{4BE4F514-D1D5-42BC-B6C8-D989E2A48F1D}">
      <dgm:prSet/>
      <dgm:spPr/>
      <dgm:t>
        <a:bodyPr/>
        <a:lstStyle/>
        <a:p>
          <a:endParaRPr lang="ru-RU" sz="1400"/>
        </a:p>
      </dgm:t>
    </dgm:pt>
    <dgm:pt modelId="{BC26835B-DD68-4571-BA6E-F32A0A4E5B27}" type="sibTrans" cxnId="{4BE4F514-D1D5-42BC-B6C8-D989E2A48F1D}">
      <dgm:prSet/>
      <dgm:spPr/>
      <dgm:t>
        <a:bodyPr/>
        <a:lstStyle/>
        <a:p>
          <a:endParaRPr lang="ru-RU" sz="1400"/>
        </a:p>
      </dgm:t>
    </dgm:pt>
    <dgm:pt modelId="{322B50A7-3095-4891-9201-28364EFFD81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Оптимизация структуры и штатной численности работников бюджетной сферы</a:t>
          </a:r>
          <a:endParaRPr lang="ru-RU" sz="1400" dirty="0"/>
        </a:p>
      </dgm:t>
    </dgm:pt>
    <dgm:pt modelId="{FBD9B5D6-7EE7-401F-8741-60D3AF0EB20D}" type="parTrans" cxnId="{D655914E-63CC-4F8D-93F2-87466C0BE57E}">
      <dgm:prSet/>
      <dgm:spPr/>
      <dgm:t>
        <a:bodyPr/>
        <a:lstStyle/>
        <a:p>
          <a:endParaRPr lang="ru-RU" sz="1400"/>
        </a:p>
      </dgm:t>
    </dgm:pt>
    <dgm:pt modelId="{56D1B1B2-B37E-4235-98BF-FE26A1A8808C}" type="sibTrans" cxnId="{D655914E-63CC-4F8D-93F2-87466C0BE57E}">
      <dgm:prSet/>
      <dgm:spPr/>
      <dgm:t>
        <a:bodyPr/>
        <a:lstStyle/>
        <a:p>
          <a:endParaRPr lang="ru-RU" sz="1400"/>
        </a:p>
      </dgm:t>
    </dgm:pt>
    <dgm:pt modelId="{9CE71836-B023-4142-B3C1-B158D8B8B775}">
      <dgm:prSet phldrT="[Текст]" custT="1"/>
      <dgm:spPr/>
      <dgm:t>
        <a:bodyPr/>
        <a:lstStyle/>
        <a:p>
          <a:r>
            <a:rPr lang="ru-RU" sz="1400" dirty="0" smtClean="0"/>
            <a:t>Повышение эффективности и обоснованности показателей муниципальных программ с целью повышения эффективности планирования и расходования бюджетных средств</a:t>
          </a:r>
          <a:endParaRPr lang="ru-RU" sz="1400" dirty="0"/>
        </a:p>
      </dgm:t>
    </dgm:pt>
    <dgm:pt modelId="{9D910731-47EC-4B6D-8D40-139E30075CB3}" type="sibTrans" cxnId="{8D1F03D5-0957-47C6-8D1F-4D1E008F1679}">
      <dgm:prSet/>
      <dgm:spPr/>
      <dgm:t>
        <a:bodyPr/>
        <a:lstStyle/>
        <a:p>
          <a:endParaRPr lang="ru-RU" sz="1400"/>
        </a:p>
      </dgm:t>
    </dgm:pt>
    <dgm:pt modelId="{0B3DA7A6-A341-499F-AB05-CEBAD58C7507}" type="parTrans" cxnId="{8D1F03D5-0957-47C6-8D1F-4D1E008F1679}">
      <dgm:prSet/>
      <dgm:spPr/>
      <dgm:t>
        <a:bodyPr/>
        <a:lstStyle/>
        <a:p>
          <a:endParaRPr lang="ru-RU" sz="1400"/>
        </a:p>
      </dgm:t>
    </dgm:pt>
    <dgm:pt modelId="{686077EE-28EE-4C7F-9C6B-9BAD671CCDF1}" type="pres">
      <dgm:prSet presAssocID="{DE4EC364-2D3F-41BC-8942-5131756024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8E7FAE0-94E6-433E-B6C1-496174E8C610}" type="pres">
      <dgm:prSet presAssocID="{DE4EC364-2D3F-41BC-8942-5131756024C1}" presName="Name1" presStyleCnt="0"/>
      <dgm:spPr/>
      <dgm:t>
        <a:bodyPr/>
        <a:lstStyle/>
        <a:p>
          <a:endParaRPr lang="ru-RU"/>
        </a:p>
      </dgm:t>
    </dgm:pt>
    <dgm:pt modelId="{3E09A616-761E-43DD-9D70-0CD4D91D3BB3}" type="pres">
      <dgm:prSet presAssocID="{DE4EC364-2D3F-41BC-8942-5131756024C1}" presName="cycle" presStyleCnt="0"/>
      <dgm:spPr/>
      <dgm:t>
        <a:bodyPr/>
        <a:lstStyle/>
        <a:p>
          <a:endParaRPr lang="ru-RU"/>
        </a:p>
      </dgm:t>
    </dgm:pt>
    <dgm:pt modelId="{89D65409-77D0-4497-9EA7-E2F32AAD63AF}" type="pres">
      <dgm:prSet presAssocID="{DE4EC364-2D3F-41BC-8942-5131756024C1}" presName="srcNode" presStyleLbl="node1" presStyleIdx="0" presStyleCnt="7"/>
      <dgm:spPr/>
      <dgm:t>
        <a:bodyPr/>
        <a:lstStyle/>
        <a:p>
          <a:endParaRPr lang="ru-RU"/>
        </a:p>
      </dgm:t>
    </dgm:pt>
    <dgm:pt modelId="{C2A72E96-FC47-452D-8BDF-9932B446E3F9}" type="pres">
      <dgm:prSet presAssocID="{DE4EC364-2D3F-41BC-8942-5131756024C1}" presName="conn" presStyleLbl="parChTrans1D2" presStyleIdx="0" presStyleCnt="1"/>
      <dgm:spPr/>
      <dgm:t>
        <a:bodyPr/>
        <a:lstStyle/>
        <a:p>
          <a:endParaRPr lang="ru-RU"/>
        </a:p>
      </dgm:t>
    </dgm:pt>
    <dgm:pt modelId="{1AC37FD7-04B6-40A5-BC36-D783910C91D5}" type="pres">
      <dgm:prSet presAssocID="{DE4EC364-2D3F-41BC-8942-5131756024C1}" presName="extraNode" presStyleLbl="node1" presStyleIdx="0" presStyleCnt="7"/>
      <dgm:spPr/>
      <dgm:t>
        <a:bodyPr/>
        <a:lstStyle/>
        <a:p>
          <a:endParaRPr lang="ru-RU"/>
        </a:p>
      </dgm:t>
    </dgm:pt>
    <dgm:pt modelId="{1FB2D657-069E-41DB-99A6-1E9C9981450C}" type="pres">
      <dgm:prSet presAssocID="{DE4EC364-2D3F-41BC-8942-5131756024C1}" presName="dstNode" presStyleLbl="node1" presStyleIdx="0" presStyleCnt="7"/>
      <dgm:spPr/>
      <dgm:t>
        <a:bodyPr/>
        <a:lstStyle/>
        <a:p>
          <a:endParaRPr lang="ru-RU"/>
        </a:p>
      </dgm:t>
    </dgm:pt>
    <dgm:pt modelId="{ACEB0F2D-1C8D-436D-BDFD-31826F9CC20A}" type="pres">
      <dgm:prSet presAssocID="{391D12F1-50FD-4BB8-9BEF-82E555DFA9FB}" presName="text_1" presStyleLbl="node1" presStyleIdx="0" presStyleCnt="7" custLinFactNeighborX="35" custLinFactNeighborY="-1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CDB6B-50A4-4DEA-8B3C-B6D708F332A3}" type="pres">
      <dgm:prSet presAssocID="{391D12F1-50FD-4BB8-9BEF-82E555DFA9FB}" presName="accent_1" presStyleCnt="0"/>
      <dgm:spPr/>
      <dgm:t>
        <a:bodyPr/>
        <a:lstStyle/>
        <a:p>
          <a:endParaRPr lang="ru-RU"/>
        </a:p>
      </dgm:t>
    </dgm:pt>
    <dgm:pt modelId="{1D309048-9F4A-4C5B-80E7-93A37CD70D56}" type="pres">
      <dgm:prSet presAssocID="{391D12F1-50FD-4BB8-9BEF-82E555DFA9FB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B968E960-9666-4ED9-9055-78921F0D60F8}" type="pres">
      <dgm:prSet presAssocID="{9CE71836-B023-4142-B3C1-B158D8B8B775}" presName="text_2" presStyleLbl="node1" presStyleIdx="1" presStyleCnt="7" custLinFactNeighborX="498" custLinFactNeighborY="-17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10E19-F5D7-4FAB-A943-F3435DBC7A36}" type="pres">
      <dgm:prSet presAssocID="{9CE71836-B023-4142-B3C1-B158D8B8B775}" presName="accent_2" presStyleCnt="0"/>
      <dgm:spPr/>
      <dgm:t>
        <a:bodyPr/>
        <a:lstStyle/>
        <a:p>
          <a:endParaRPr lang="ru-RU"/>
        </a:p>
      </dgm:t>
    </dgm:pt>
    <dgm:pt modelId="{0C92E2FA-A484-41B0-9EA4-1D055622690F}" type="pres">
      <dgm:prSet presAssocID="{9CE71836-B023-4142-B3C1-B158D8B8B775}" presName="accentRepeatNode" presStyleLbl="solidFgAcc1" presStyleIdx="1" presStyleCnt="7" custLinFactNeighborX="-6961" custLinFactNeighborY="-15744"/>
      <dgm:spPr/>
      <dgm:t>
        <a:bodyPr/>
        <a:lstStyle/>
        <a:p>
          <a:endParaRPr lang="ru-RU"/>
        </a:p>
      </dgm:t>
    </dgm:pt>
    <dgm:pt modelId="{A503DE43-A928-4BCF-BE97-14E3FFE54937}" type="pres">
      <dgm:prSet presAssocID="{E98586D6-D677-4402-BF93-34E2DECC9F39}" presName="text_3" presStyleLbl="node1" presStyleIdx="2" presStyleCnt="7" custLinFactNeighborX="-113" custLinFactNeighborY="-33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49C70-E777-46DD-9EFD-FDF6255D60E6}" type="pres">
      <dgm:prSet presAssocID="{E98586D6-D677-4402-BF93-34E2DECC9F39}" presName="accent_3" presStyleCnt="0"/>
      <dgm:spPr/>
      <dgm:t>
        <a:bodyPr/>
        <a:lstStyle/>
        <a:p>
          <a:endParaRPr lang="ru-RU"/>
        </a:p>
      </dgm:t>
    </dgm:pt>
    <dgm:pt modelId="{7C0568F9-A3B0-4D3D-B7C8-D5F37D0029CE}" type="pres">
      <dgm:prSet presAssocID="{E98586D6-D677-4402-BF93-34E2DECC9F39}" presName="accentRepeatNode" presStyleLbl="solidFgAcc1" presStyleIdx="2" presStyleCnt="7" custLinFactNeighborX="-10974" custLinFactNeighborY="-28665"/>
      <dgm:spPr/>
      <dgm:t>
        <a:bodyPr/>
        <a:lstStyle/>
        <a:p>
          <a:endParaRPr lang="ru-RU"/>
        </a:p>
      </dgm:t>
    </dgm:pt>
    <dgm:pt modelId="{43FD0B56-1587-4736-8542-0C8BB61D42A9}" type="pres">
      <dgm:prSet presAssocID="{729D9348-A982-494D-9F1E-BD7E01CF9B78}" presName="text_4" presStyleLbl="node1" presStyleIdx="3" presStyleCnt="7" custScaleY="139967" custLinFactNeighborX="-173" custLinFactNeighborY="-14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A8C45-C7FE-4FFD-A2FD-19216E49ACC6}" type="pres">
      <dgm:prSet presAssocID="{729D9348-A982-494D-9F1E-BD7E01CF9B78}" presName="accent_4" presStyleCnt="0"/>
      <dgm:spPr/>
      <dgm:t>
        <a:bodyPr/>
        <a:lstStyle/>
        <a:p>
          <a:endParaRPr lang="ru-RU"/>
        </a:p>
      </dgm:t>
    </dgm:pt>
    <dgm:pt modelId="{1E727D3F-D834-43AB-9F4F-38E46D191F46}" type="pres">
      <dgm:prSet presAssocID="{729D9348-A982-494D-9F1E-BD7E01CF9B78}" presName="accentRepeatNode" presStyleLbl="solidFgAcc1" presStyleIdx="3" presStyleCnt="7" custLinFactNeighborX="141" custLinFactNeighborY="-17882"/>
      <dgm:spPr/>
      <dgm:t>
        <a:bodyPr/>
        <a:lstStyle/>
        <a:p>
          <a:endParaRPr lang="ru-RU"/>
        </a:p>
      </dgm:t>
    </dgm:pt>
    <dgm:pt modelId="{1884EE4F-9D09-4AAD-A937-4E94D313AB93}" type="pres">
      <dgm:prSet presAssocID="{518414F4-32E1-48BE-AC52-85C69F38F3C4}" presName="text_5" presStyleLbl="node1" presStyleIdx="4" presStyleCnt="7" custLinFactNeighborX="-113" custLinFactNeighborY="-6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9831C-40A1-4972-8ADA-861781653F34}" type="pres">
      <dgm:prSet presAssocID="{518414F4-32E1-48BE-AC52-85C69F38F3C4}" presName="accent_5" presStyleCnt="0"/>
      <dgm:spPr/>
      <dgm:t>
        <a:bodyPr/>
        <a:lstStyle/>
        <a:p>
          <a:endParaRPr lang="ru-RU"/>
        </a:p>
      </dgm:t>
    </dgm:pt>
    <dgm:pt modelId="{F735FF92-CA96-421B-8A72-27B2F045A073}" type="pres">
      <dgm:prSet presAssocID="{518414F4-32E1-48BE-AC52-85C69F38F3C4}" presName="accentRepeatNode" presStyleLbl="solidFgAcc1" presStyleIdx="4" presStyleCnt="7" custLinFactNeighborX="-10974" custLinFactNeighborY="-7100"/>
      <dgm:spPr/>
      <dgm:t>
        <a:bodyPr/>
        <a:lstStyle/>
        <a:p>
          <a:endParaRPr lang="ru-RU"/>
        </a:p>
      </dgm:t>
    </dgm:pt>
    <dgm:pt modelId="{C2AE0775-2B4C-4CC6-B5E6-613AEAABF53D}" type="pres">
      <dgm:prSet presAssocID="{9A1133F7-8ADE-4352-9141-0626BA51CD42}" presName="text_6" presStyleLbl="node1" presStyleIdx="5" presStyleCnt="7" custLinFactNeighborX="184" custLinFactNeighborY="-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035C7-509B-4409-9031-CE1109593CAC}" type="pres">
      <dgm:prSet presAssocID="{9A1133F7-8ADE-4352-9141-0626BA51CD42}" presName="accent_6" presStyleCnt="0"/>
      <dgm:spPr/>
      <dgm:t>
        <a:bodyPr/>
        <a:lstStyle/>
        <a:p>
          <a:endParaRPr lang="ru-RU"/>
        </a:p>
      </dgm:t>
    </dgm:pt>
    <dgm:pt modelId="{5B1C2692-F992-4DF7-865F-1A53F7E56D3E}" type="pres">
      <dgm:prSet presAssocID="{9A1133F7-8ADE-4352-9141-0626BA51CD42}" presName="accentRepeatNode" presStyleLbl="solidFgAcc1" presStyleIdx="5" presStyleCnt="7" custLinFactNeighborX="4935" custLinFactNeighborY="-8126"/>
      <dgm:spPr/>
      <dgm:t>
        <a:bodyPr/>
        <a:lstStyle/>
        <a:p>
          <a:endParaRPr lang="ru-RU"/>
        </a:p>
      </dgm:t>
    </dgm:pt>
    <dgm:pt modelId="{140B6CCA-3FEB-4A3B-AE4D-BC2444FD9B8E}" type="pres">
      <dgm:prSet presAssocID="{322B50A7-3095-4891-9201-28364EFFD81F}" presName="text_7" presStyleLbl="node1" presStyleIdx="6" presStyleCnt="7" custScaleY="11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10646-FCB4-4CFF-8830-B1798F6CB8CF}" type="pres">
      <dgm:prSet presAssocID="{322B50A7-3095-4891-9201-28364EFFD81F}" presName="accent_7" presStyleCnt="0"/>
      <dgm:spPr/>
      <dgm:t>
        <a:bodyPr/>
        <a:lstStyle/>
        <a:p>
          <a:endParaRPr lang="ru-RU"/>
        </a:p>
      </dgm:t>
    </dgm:pt>
    <dgm:pt modelId="{5697699D-DA6F-4719-A522-F138EBF78DD6}" type="pres">
      <dgm:prSet presAssocID="{322B50A7-3095-4891-9201-28364EFFD81F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860B7636-1D7C-4622-A2BB-A1AC724D1C29}" type="presOf" srcId="{803DCFD9-7866-4C2B-9F34-4A821170553A}" destId="{C2A72E96-FC47-452D-8BDF-9932B446E3F9}" srcOrd="0" destOrd="0" presId="urn:microsoft.com/office/officeart/2008/layout/VerticalCurvedList"/>
    <dgm:cxn modelId="{9E3BB856-315B-490C-B900-8EA328D6E0EF}" type="presOf" srcId="{DE4EC364-2D3F-41BC-8942-5131756024C1}" destId="{686077EE-28EE-4C7F-9C6B-9BAD671CCDF1}" srcOrd="0" destOrd="0" presId="urn:microsoft.com/office/officeart/2008/layout/VerticalCurvedList"/>
    <dgm:cxn modelId="{2356B79B-9538-4FE2-A459-B90B8C8A954A}" type="presOf" srcId="{9CE71836-B023-4142-B3C1-B158D8B8B775}" destId="{B968E960-9666-4ED9-9055-78921F0D60F8}" srcOrd="0" destOrd="0" presId="urn:microsoft.com/office/officeart/2008/layout/VerticalCurvedList"/>
    <dgm:cxn modelId="{8D1F03D5-0957-47C6-8D1F-4D1E008F1679}" srcId="{DE4EC364-2D3F-41BC-8942-5131756024C1}" destId="{9CE71836-B023-4142-B3C1-B158D8B8B775}" srcOrd="1" destOrd="0" parTransId="{0B3DA7A6-A341-499F-AB05-CEBAD58C7507}" sibTransId="{9D910731-47EC-4B6D-8D40-139E30075CB3}"/>
    <dgm:cxn modelId="{D655914E-63CC-4F8D-93F2-87466C0BE57E}" srcId="{DE4EC364-2D3F-41BC-8942-5131756024C1}" destId="{322B50A7-3095-4891-9201-28364EFFD81F}" srcOrd="6" destOrd="0" parTransId="{FBD9B5D6-7EE7-401F-8741-60D3AF0EB20D}" sibTransId="{56D1B1B2-B37E-4235-98BF-FE26A1A8808C}"/>
    <dgm:cxn modelId="{67328334-A399-49B8-84A1-73B763F3C7CE}" type="presOf" srcId="{E98586D6-D677-4402-BF93-34E2DECC9F39}" destId="{A503DE43-A928-4BCF-BE97-14E3FFE54937}" srcOrd="0" destOrd="0" presId="urn:microsoft.com/office/officeart/2008/layout/VerticalCurvedList"/>
    <dgm:cxn modelId="{B6202280-459D-4D98-812D-383594F34904}" srcId="{DE4EC364-2D3F-41BC-8942-5131756024C1}" destId="{391D12F1-50FD-4BB8-9BEF-82E555DFA9FB}" srcOrd="0" destOrd="0" parTransId="{DD4F03CF-9F05-487A-B8A6-C370037E5E3E}" sibTransId="{803DCFD9-7866-4C2B-9F34-4A821170553A}"/>
    <dgm:cxn modelId="{01FC5879-86DA-4203-BC23-18CD4BEAEBF1}" srcId="{DE4EC364-2D3F-41BC-8942-5131756024C1}" destId="{518414F4-32E1-48BE-AC52-85C69F38F3C4}" srcOrd="4" destOrd="0" parTransId="{6C8D41B5-48CA-45DA-AFF2-17359D3D8779}" sibTransId="{9EC4B7CA-B913-4DD9-957B-578D2C8278E6}"/>
    <dgm:cxn modelId="{19209142-A080-4079-A08F-3883C60CD415}" type="presOf" srcId="{518414F4-32E1-48BE-AC52-85C69F38F3C4}" destId="{1884EE4F-9D09-4AAD-A937-4E94D313AB93}" srcOrd="0" destOrd="0" presId="urn:microsoft.com/office/officeart/2008/layout/VerticalCurvedList"/>
    <dgm:cxn modelId="{4BE4F514-D1D5-42BC-B6C8-D989E2A48F1D}" srcId="{DE4EC364-2D3F-41BC-8942-5131756024C1}" destId="{9A1133F7-8ADE-4352-9141-0626BA51CD42}" srcOrd="5" destOrd="0" parTransId="{91DA2D3C-2870-4C58-8947-800EBD2D7842}" sibTransId="{BC26835B-DD68-4571-BA6E-F32A0A4E5B27}"/>
    <dgm:cxn modelId="{5C6FCE95-8513-4112-8E04-174C521B8DB6}" type="presOf" srcId="{729D9348-A982-494D-9F1E-BD7E01CF9B78}" destId="{43FD0B56-1587-4736-8542-0C8BB61D42A9}" srcOrd="0" destOrd="0" presId="urn:microsoft.com/office/officeart/2008/layout/VerticalCurvedList"/>
    <dgm:cxn modelId="{63D634A4-5013-45CF-AED1-79B6E28D7A77}" type="presOf" srcId="{391D12F1-50FD-4BB8-9BEF-82E555DFA9FB}" destId="{ACEB0F2D-1C8D-436D-BDFD-31826F9CC20A}" srcOrd="0" destOrd="0" presId="urn:microsoft.com/office/officeart/2008/layout/VerticalCurvedList"/>
    <dgm:cxn modelId="{E30E2B30-0D2C-481B-A015-A76345C0FD00}" type="presOf" srcId="{322B50A7-3095-4891-9201-28364EFFD81F}" destId="{140B6CCA-3FEB-4A3B-AE4D-BC2444FD9B8E}" srcOrd="0" destOrd="0" presId="urn:microsoft.com/office/officeart/2008/layout/VerticalCurvedList"/>
    <dgm:cxn modelId="{77A05519-2B8A-49D2-9314-E63EE7EDE7D5}" srcId="{DE4EC364-2D3F-41BC-8942-5131756024C1}" destId="{729D9348-A982-494D-9F1E-BD7E01CF9B78}" srcOrd="3" destOrd="0" parTransId="{EE76872F-B376-410D-9250-27C7D77412BA}" sibTransId="{26813DAE-12CD-4876-8088-A61544498FA2}"/>
    <dgm:cxn modelId="{A187F986-D418-423D-9D58-D0992AB3BC2B}" type="presOf" srcId="{9A1133F7-8ADE-4352-9141-0626BA51CD42}" destId="{C2AE0775-2B4C-4CC6-B5E6-613AEAABF53D}" srcOrd="0" destOrd="0" presId="urn:microsoft.com/office/officeart/2008/layout/VerticalCurvedList"/>
    <dgm:cxn modelId="{A092EAEE-7494-4A32-BFAA-6650E5B70042}" srcId="{DE4EC364-2D3F-41BC-8942-5131756024C1}" destId="{E98586D6-D677-4402-BF93-34E2DECC9F39}" srcOrd="2" destOrd="0" parTransId="{2526AA4B-655F-473E-AC6D-CB61892A970D}" sibTransId="{EB98D613-A368-4933-B5A7-337D98994B34}"/>
    <dgm:cxn modelId="{2CA1AC70-911C-4B41-A65E-42BD1F7D9163}" type="presParOf" srcId="{686077EE-28EE-4C7F-9C6B-9BAD671CCDF1}" destId="{E8E7FAE0-94E6-433E-B6C1-496174E8C610}" srcOrd="0" destOrd="0" presId="urn:microsoft.com/office/officeart/2008/layout/VerticalCurvedList"/>
    <dgm:cxn modelId="{CB65786A-2106-426D-8BBE-F64677885788}" type="presParOf" srcId="{E8E7FAE0-94E6-433E-B6C1-496174E8C610}" destId="{3E09A616-761E-43DD-9D70-0CD4D91D3BB3}" srcOrd="0" destOrd="0" presId="urn:microsoft.com/office/officeart/2008/layout/VerticalCurvedList"/>
    <dgm:cxn modelId="{C0A17CEA-99BB-41E4-8D5C-202E81DDA4D5}" type="presParOf" srcId="{3E09A616-761E-43DD-9D70-0CD4D91D3BB3}" destId="{89D65409-77D0-4497-9EA7-E2F32AAD63AF}" srcOrd="0" destOrd="0" presId="urn:microsoft.com/office/officeart/2008/layout/VerticalCurvedList"/>
    <dgm:cxn modelId="{25AE7E4C-F054-4ADD-B199-CE0846EDCD27}" type="presParOf" srcId="{3E09A616-761E-43DD-9D70-0CD4D91D3BB3}" destId="{C2A72E96-FC47-452D-8BDF-9932B446E3F9}" srcOrd="1" destOrd="0" presId="urn:microsoft.com/office/officeart/2008/layout/VerticalCurvedList"/>
    <dgm:cxn modelId="{7D992761-5E1A-4DC5-A255-7297394D1728}" type="presParOf" srcId="{3E09A616-761E-43DD-9D70-0CD4D91D3BB3}" destId="{1AC37FD7-04B6-40A5-BC36-D783910C91D5}" srcOrd="2" destOrd="0" presId="urn:microsoft.com/office/officeart/2008/layout/VerticalCurvedList"/>
    <dgm:cxn modelId="{A1F9D9E0-0386-4F16-82D0-F2C6F6000B65}" type="presParOf" srcId="{3E09A616-761E-43DD-9D70-0CD4D91D3BB3}" destId="{1FB2D657-069E-41DB-99A6-1E9C9981450C}" srcOrd="3" destOrd="0" presId="urn:microsoft.com/office/officeart/2008/layout/VerticalCurvedList"/>
    <dgm:cxn modelId="{EB225B65-FAFD-45E3-AA36-1B331198C6E6}" type="presParOf" srcId="{E8E7FAE0-94E6-433E-B6C1-496174E8C610}" destId="{ACEB0F2D-1C8D-436D-BDFD-31826F9CC20A}" srcOrd="1" destOrd="0" presId="urn:microsoft.com/office/officeart/2008/layout/VerticalCurvedList"/>
    <dgm:cxn modelId="{C2DA5ECE-1239-4FE3-927D-BBC7B5A6C183}" type="presParOf" srcId="{E8E7FAE0-94E6-433E-B6C1-496174E8C610}" destId="{BE9CDB6B-50A4-4DEA-8B3C-B6D708F332A3}" srcOrd="2" destOrd="0" presId="urn:microsoft.com/office/officeart/2008/layout/VerticalCurvedList"/>
    <dgm:cxn modelId="{951BB8A1-7DC8-4A62-B4C0-3F11A822542C}" type="presParOf" srcId="{BE9CDB6B-50A4-4DEA-8B3C-B6D708F332A3}" destId="{1D309048-9F4A-4C5B-80E7-93A37CD70D56}" srcOrd="0" destOrd="0" presId="urn:microsoft.com/office/officeart/2008/layout/VerticalCurvedList"/>
    <dgm:cxn modelId="{F8D0E49F-EC2B-4AE0-98C9-EA094533D1BD}" type="presParOf" srcId="{E8E7FAE0-94E6-433E-B6C1-496174E8C610}" destId="{B968E960-9666-4ED9-9055-78921F0D60F8}" srcOrd="3" destOrd="0" presId="urn:microsoft.com/office/officeart/2008/layout/VerticalCurvedList"/>
    <dgm:cxn modelId="{69BDE432-49B5-4B3D-9E93-7C82BAC8342B}" type="presParOf" srcId="{E8E7FAE0-94E6-433E-B6C1-496174E8C610}" destId="{DDB10E19-F5D7-4FAB-A943-F3435DBC7A36}" srcOrd="4" destOrd="0" presId="urn:microsoft.com/office/officeart/2008/layout/VerticalCurvedList"/>
    <dgm:cxn modelId="{54237FBF-A6D6-48A3-A115-05A4EB5F6B9C}" type="presParOf" srcId="{DDB10E19-F5D7-4FAB-A943-F3435DBC7A36}" destId="{0C92E2FA-A484-41B0-9EA4-1D055622690F}" srcOrd="0" destOrd="0" presId="urn:microsoft.com/office/officeart/2008/layout/VerticalCurvedList"/>
    <dgm:cxn modelId="{659AB9FF-6A3F-4A1C-AF06-4CCC40D07815}" type="presParOf" srcId="{E8E7FAE0-94E6-433E-B6C1-496174E8C610}" destId="{A503DE43-A928-4BCF-BE97-14E3FFE54937}" srcOrd="5" destOrd="0" presId="urn:microsoft.com/office/officeart/2008/layout/VerticalCurvedList"/>
    <dgm:cxn modelId="{15DABCD3-6DC6-4EB6-86A7-29535C1D3897}" type="presParOf" srcId="{E8E7FAE0-94E6-433E-B6C1-496174E8C610}" destId="{5AB49C70-E777-46DD-9EFD-FDF6255D60E6}" srcOrd="6" destOrd="0" presId="urn:microsoft.com/office/officeart/2008/layout/VerticalCurvedList"/>
    <dgm:cxn modelId="{87F5D616-AB0A-4AAF-A3EB-872D4CC7DACB}" type="presParOf" srcId="{5AB49C70-E777-46DD-9EFD-FDF6255D60E6}" destId="{7C0568F9-A3B0-4D3D-B7C8-D5F37D0029CE}" srcOrd="0" destOrd="0" presId="urn:microsoft.com/office/officeart/2008/layout/VerticalCurvedList"/>
    <dgm:cxn modelId="{6DCE630B-0603-41E3-B1FA-B9AF051E7A32}" type="presParOf" srcId="{E8E7FAE0-94E6-433E-B6C1-496174E8C610}" destId="{43FD0B56-1587-4736-8542-0C8BB61D42A9}" srcOrd="7" destOrd="0" presId="urn:microsoft.com/office/officeart/2008/layout/VerticalCurvedList"/>
    <dgm:cxn modelId="{0F592D26-A466-4237-9E3C-62AAAD1381CA}" type="presParOf" srcId="{E8E7FAE0-94E6-433E-B6C1-496174E8C610}" destId="{652A8C45-C7FE-4FFD-A2FD-19216E49ACC6}" srcOrd="8" destOrd="0" presId="urn:microsoft.com/office/officeart/2008/layout/VerticalCurvedList"/>
    <dgm:cxn modelId="{221DA2E0-395A-4FC0-9A41-53793BF58384}" type="presParOf" srcId="{652A8C45-C7FE-4FFD-A2FD-19216E49ACC6}" destId="{1E727D3F-D834-43AB-9F4F-38E46D191F46}" srcOrd="0" destOrd="0" presId="urn:microsoft.com/office/officeart/2008/layout/VerticalCurvedList"/>
    <dgm:cxn modelId="{D60920CD-DC97-4470-A038-F7CCD358C02C}" type="presParOf" srcId="{E8E7FAE0-94E6-433E-B6C1-496174E8C610}" destId="{1884EE4F-9D09-4AAD-A937-4E94D313AB93}" srcOrd="9" destOrd="0" presId="urn:microsoft.com/office/officeart/2008/layout/VerticalCurvedList"/>
    <dgm:cxn modelId="{A952CFBA-8F42-4407-AA2C-56A8B1CFBABC}" type="presParOf" srcId="{E8E7FAE0-94E6-433E-B6C1-496174E8C610}" destId="{B5A9831C-40A1-4972-8ADA-861781653F34}" srcOrd="10" destOrd="0" presId="urn:microsoft.com/office/officeart/2008/layout/VerticalCurvedList"/>
    <dgm:cxn modelId="{49FA847B-2A75-430E-AA2B-422217B17D76}" type="presParOf" srcId="{B5A9831C-40A1-4972-8ADA-861781653F34}" destId="{F735FF92-CA96-421B-8A72-27B2F045A073}" srcOrd="0" destOrd="0" presId="urn:microsoft.com/office/officeart/2008/layout/VerticalCurvedList"/>
    <dgm:cxn modelId="{DE24BB9B-5DDE-4081-8472-E73B53E35FB9}" type="presParOf" srcId="{E8E7FAE0-94E6-433E-B6C1-496174E8C610}" destId="{C2AE0775-2B4C-4CC6-B5E6-613AEAABF53D}" srcOrd="11" destOrd="0" presId="urn:microsoft.com/office/officeart/2008/layout/VerticalCurvedList"/>
    <dgm:cxn modelId="{D35A9788-2EC5-4CD0-BEC3-6D0964311E9D}" type="presParOf" srcId="{E8E7FAE0-94E6-433E-B6C1-496174E8C610}" destId="{F06035C7-509B-4409-9031-CE1109593CAC}" srcOrd="12" destOrd="0" presId="urn:microsoft.com/office/officeart/2008/layout/VerticalCurvedList"/>
    <dgm:cxn modelId="{1D80AEA1-FF6E-447D-8C4F-0182BC2B26B1}" type="presParOf" srcId="{F06035C7-509B-4409-9031-CE1109593CAC}" destId="{5B1C2692-F992-4DF7-865F-1A53F7E56D3E}" srcOrd="0" destOrd="0" presId="urn:microsoft.com/office/officeart/2008/layout/VerticalCurvedList"/>
    <dgm:cxn modelId="{079B9BD5-6CF0-480C-A744-375C2E1A6CF0}" type="presParOf" srcId="{E8E7FAE0-94E6-433E-B6C1-496174E8C610}" destId="{140B6CCA-3FEB-4A3B-AE4D-BC2444FD9B8E}" srcOrd="13" destOrd="0" presId="urn:microsoft.com/office/officeart/2008/layout/VerticalCurvedList"/>
    <dgm:cxn modelId="{EB7D8285-A0C4-49B4-9ABD-7D1AE9331FDD}" type="presParOf" srcId="{E8E7FAE0-94E6-433E-B6C1-496174E8C610}" destId="{9AD10646-FCB4-4CFF-8830-B1798F6CB8CF}" srcOrd="14" destOrd="0" presId="urn:microsoft.com/office/officeart/2008/layout/VerticalCurvedList"/>
    <dgm:cxn modelId="{20196E21-8972-434A-B6A3-FB24BDDC4E81}" type="presParOf" srcId="{9AD10646-FCB4-4CFF-8830-B1798F6CB8CF}" destId="{5697699D-DA6F-4719-A522-F138EBF78D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EC364-2D3F-41BC-8942-5131756024C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91D12F1-50FD-4BB8-9BEF-82E555DFA9F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Применение на территории Иркутского района системы налогообложения в виде единого налога на вмененный доход для отдельных видов деятельности</a:t>
          </a:r>
          <a:endParaRPr lang="ru-RU" sz="1400" dirty="0"/>
        </a:p>
      </dgm:t>
    </dgm:pt>
    <dgm:pt modelId="{DD4F03CF-9F05-487A-B8A6-C370037E5E3E}" type="parTrans" cxnId="{B6202280-459D-4D98-812D-383594F34904}">
      <dgm:prSet/>
      <dgm:spPr/>
      <dgm:t>
        <a:bodyPr/>
        <a:lstStyle/>
        <a:p>
          <a:endParaRPr lang="ru-RU" sz="1400"/>
        </a:p>
      </dgm:t>
    </dgm:pt>
    <dgm:pt modelId="{803DCFD9-7866-4C2B-9F34-4A821170553A}" type="sibTrans" cxnId="{B6202280-459D-4D98-812D-383594F34904}">
      <dgm:prSet/>
      <dgm:spPr/>
      <dgm:t>
        <a:bodyPr/>
        <a:lstStyle/>
        <a:p>
          <a:endParaRPr lang="ru-RU" sz="1400"/>
        </a:p>
      </dgm:t>
    </dgm:pt>
    <dgm:pt modelId="{E98586D6-D677-4402-BF93-34E2DECC9F3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Повышение собираемости налогов  в бюджет Иркутского района</a:t>
          </a:r>
          <a:endParaRPr lang="ru-RU" sz="1400" dirty="0"/>
        </a:p>
      </dgm:t>
    </dgm:pt>
    <dgm:pt modelId="{2526AA4B-655F-473E-AC6D-CB61892A970D}" type="parTrans" cxnId="{A092EAEE-7494-4A32-BFAA-6650E5B70042}">
      <dgm:prSet/>
      <dgm:spPr/>
      <dgm:t>
        <a:bodyPr/>
        <a:lstStyle/>
        <a:p>
          <a:endParaRPr lang="ru-RU" sz="1400"/>
        </a:p>
      </dgm:t>
    </dgm:pt>
    <dgm:pt modelId="{EB98D613-A368-4933-B5A7-337D98994B34}" type="sibTrans" cxnId="{A092EAEE-7494-4A32-BFAA-6650E5B70042}">
      <dgm:prSet/>
      <dgm:spPr/>
      <dgm:t>
        <a:bodyPr/>
        <a:lstStyle/>
        <a:p>
          <a:endParaRPr lang="ru-RU" sz="1400"/>
        </a:p>
      </dgm:t>
    </dgm:pt>
    <dgm:pt modelId="{729D9348-A982-494D-9F1E-BD7E01CF9B7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Взаимодействие с органами местного самоуправления поселений по вопросам правомерности и полноты поступления доходов в консолидированный бюджет Иркутского района, а также повышения налогового потенциала территории муниципальных образований </a:t>
          </a:r>
          <a:endParaRPr lang="ru-RU" sz="1400" dirty="0"/>
        </a:p>
      </dgm:t>
    </dgm:pt>
    <dgm:pt modelId="{EE76872F-B376-410D-9250-27C7D77412BA}" type="parTrans" cxnId="{77A05519-2B8A-49D2-9314-E63EE7EDE7D5}">
      <dgm:prSet/>
      <dgm:spPr/>
      <dgm:t>
        <a:bodyPr/>
        <a:lstStyle/>
        <a:p>
          <a:endParaRPr lang="ru-RU" sz="1400"/>
        </a:p>
      </dgm:t>
    </dgm:pt>
    <dgm:pt modelId="{26813DAE-12CD-4876-8088-A61544498FA2}" type="sibTrans" cxnId="{77A05519-2B8A-49D2-9314-E63EE7EDE7D5}">
      <dgm:prSet/>
      <dgm:spPr/>
      <dgm:t>
        <a:bodyPr/>
        <a:lstStyle/>
        <a:p>
          <a:endParaRPr lang="ru-RU" sz="1400"/>
        </a:p>
      </dgm:t>
    </dgm:pt>
    <dgm:pt modelId="{518414F4-32E1-48BE-AC52-85C69F38F3C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Мобилизация резервов доходной базы бюджета  Иркутского района</a:t>
          </a:r>
          <a:endParaRPr lang="ru-RU" sz="1400" dirty="0"/>
        </a:p>
      </dgm:t>
    </dgm:pt>
    <dgm:pt modelId="{6C8D41B5-48CA-45DA-AFF2-17359D3D8779}" type="parTrans" cxnId="{01FC5879-86DA-4203-BC23-18CD4BEAEBF1}">
      <dgm:prSet/>
      <dgm:spPr/>
      <dgm:t>
        <a:bodyPr/>
        <a:lstStyle/>
        <a:p>
          <a:endParaRPr lang="ru-RU" sz="1400"/>
        </a:p>
      </dgm:t>
    </dgm:pt>
    <dgm:pt modelId="{9EC4B7CA-B913-4DD9-957B-578D2C8278E6}" type="sibTrans" cxnId="{01FC5879-86DA-4203-BC23-18CD4BEAEBF1}">
      <dgm:prSet/>
      <dgm:spPr/>
      <dgm:t>
        <a:bodyPr/>
        <a:lstStyle/>
        <a:p>
          <a:endParaRPr lang="ru-RU" sz="1400"/>
        </a:p>
      </dgm:t>
    </dgm:pt>
    <dgm:pt modelId="{9A1133F7-8ADE-4352-9141-0626BA51CD4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Совершенствование администрирования доходов бюджета Иркутского района</a:t>
          </a:r>
          <a:endParaRPr lang="ru-RU" sz="1400" dirty="0"/>
        </a:p>
      </dgm:t>
    </dgm:pt>
    <dgm:pt modelId="{91DA2D3C-2870-4C58-8947-800EBD2D7842}" type="parTrans" cxnId="{4BE4F514-D1D5-42BC-B6C8-D989E2A48F1D}">
      <dgm:prSet/>
      <dgm:spPr/>
      <dgm:t>
        <a:bodyPr/>
        <a:lstStyle/>
        <a:p>
          <a:endParaRPr lang="ru-RU" sz="1400"/>
        </a:p>
      </dgm:t>
    </dgm:pt>
    <dgm:pt modelId="{BC26835B-DD68-4571-BA6E-F32A0A4E5B27}" type="sibTrans" cxnId="{4BE4F514-D1D5-42BC-B6C8-D989E2A48F1D}">
      <dgm:prSet/>
      <dgm:spPr/>
      <dgm:t>
        <a:bodyPr/>
        <a:lstStyle/>
        <a:p>
          <a:endParaRPr lang="ru-RU" sz="1400"/>
        </a:p>
      </dgm:t>
    </dgm:pt>
    <dgm:pt modelId="{322B50A7-3095-4891-9201-28364EFFD81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Проведения мониторинга изменений законодательства о налогах и сборах и бюджетного законодательства Российской Федерации, а также законодательства Российской Федерации, законов Иркутской области и муниципальных правовых актов органов местного самоуправления Иркутского районного муниципального образования</a:t>
          </a:r>
          <a:endParaRPr lang="ru-RU" sz="1400" dirty="0"/>
        </a:p>
      </dgm:t>
    </dgm:pt>
    <dgm:pt modelId="{FBD9B5D6-7EE7-401F-8741-60D3AF0EB20D}" type="parTrans" cxnId="{D655914E-63CC-4F8D-93F2-87466C0BE57E}">
      <dgm:prSet/>
      <dgm:spPr/>
      <dgm:t>
        <a:bodyPr/>
        <a:lstStyle/>
        <a:p>
          <a:endParaRPr lang="ru-RU" sz="1400"/>
        </a:p>
      </dgm:t>
    </dgm:pt>
    <dgm:pt modelId="{56D1B1B2-B37E-4235-98BF-FE26A1A8808C}" type="sibTrans" cxnId="{D655914E-63CC-4F8D-93F2-87466C0BE57E}">
      <dgm:prSet/>
      <dgm:spPr/>
      <dgm:t>
        <a:bodyPr/>
        <a:lstStyle/>
        <a:p>
          <a:endParaRPr lang="ru-RU" sz="1400"/>
        </a:p>
      </dgm:t>
    </dgm:pt>
    <dgm:pt modelId="{9CE71836-B023-4142-B3C1-B158D8B8B77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Поддержка субъектов малого и среднего предпринимательства</a:t>
          </a:r>
          <a:endParaRPr lang="ru-RU" sz="1400" dirty="0"/>
        </a:p>
      </dgm:t>
    </dgm:pt>
    <dgm:pt modelId="{9D910731-47EC-4B6D-8D40-139E30075CB3}" type="sibTrans" cxnId="{8D1F03D5-0957-47C6-8D1F-4D1E008F1679}">
      <dgm:prSet/>
      <dgm:spPr/>
      <dgm:t>
        <a:bodyPr/>
        <a:lstStyle/>
        <a:p>
          <a:endParaRPr lang="ru-RU" sz="1400"/>
        </a:p>
      </dgm:t>
    </dgm:pt>
    <dgm:pt modelId="{0B3DA7A6-A341-499F-AB05-CEBAD58C7507}" type="parTrans" cxnId="{8D1F03D5-0957-47C6-8D1F-4D1E008F1679}">
      <dgm:prSet/>
      <dgm:spPr/>
      <dgm:t>
        <a:bodyPr/>
        <a:lstStyle/>
        <a:p>
          <a:endParaRPr lang="ru-RU" sz="1400"/>
        </a:p>
      </dgm:t>
    </dgm:pt>
    <dgm:pt modelId="{686077EE-28EE-4C7F-9C6B-9BAD671CCDF1}" type="pres">
      <dgm:prSet presAssocID="{DE4EC364-2D3F-41BC-8942-5131756024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8E7FAE0-94E6-433E-B6C1-496174E8C610}" type="pres">
      <dgm:prSet presAssocID="{DE4EC364-2D3F-41BC-8942-5131756024C1}" presName="Name1" presStyleCnt="0"/>
      <dgm:spPr/>
      <dgm:t>
        <a:bodyPr/>
        <a:lstStyle/>
        <a:p>
          <a:endParaRPr lang="ru-RU"/>
        </a:p>
      </dgm:t>
    </dgm:pt>
    <dgm:pt modelId="{3E09A616-761E-43DD-9D70-0CD4D91D3BB3}" type="pres">
      <dgm:prSet presAssocID="{DE4EC364-2D3F-41BC-8942-5131756024C1}" presName="cycle" presStyleCnt="0"/>
      <dgm:spPr/>
      <dgm:t>
        <a:bodyPr/>
        <a:lstStyle/>
        <a:p>
          <a:endParaRPr lang="ru-RU"/>
        </a:p>
      </dgm:t>
    </dgm:pt>
    <dgm:pt modelId="{89D65409-77D0-4497-9EA7-E2F32AAD63AF}" type="pres">
      <dgm:prSet presAssocID="{DE4EC364-2D3F-41BC-8942-5131756024C1}" presName="srcNode" presStyleLbl="node1" presStyleIdx="0" presStyleCnt="7"/>
      <dgm:spPr/>
      <dgm:t>
        <a:bodyPr/>
        <a:lstStyle/>
        <a:p>
          <a:endParaRPr lang="ru-RU"/>
        </a:p>
      </dgm:t>
    </dgm:pt>
    <dgm:pt modelId="{C2A72E96-FC47-452D-8BDF-9932B446E3F9}" type="pres">
      <dgm:prSet presAssocID="{DE4EC364-2D3F-41BC-8942-5131756024C1}" presName="conn" presStyleLbl="parChTrans1D2" presStyleIdx="0" presStyleCnt="1"/>
      <dgm:spPr/>
      <dgm:t>
        <a:bodyPr/>
        <a:lstStyle/>
        <a:p>
          <a:endParaRPr lang="ru-RU"/>
        </a:p>
      </dgm:t>
    </dgm:pt>
    <dgm:pt modelId="{1AC37FD7-04B6-40A5-BC36-D783910C91D5}" type="pres">
      <dgm:prSet presAssocID="{DE4EC364-2D3F-41BC-8942-5131756024C1}" presName="extraNode" presStyleLbl="node1" presStyleIdx="0" presStyleCnt="7"/>
      <dgm:spPr/>
      <dgm:t>
        <a:bodyPr/>
        <a:lstStyle/>
        <a:p>
          <a:endParaRPr lang="ru-RU"/>
        </a:p>
      </dgm:t>
    </dgm:pt>
    <dgm:pt modelId="{1FB2D657-069E-41DB-99A6-1E9C9981450C}" type="pres">
      <dgm:prSet presAssocID="{DE4EC364-2D3F-41BC-8942-5131756024C1}" presName="dstNode" presStyleLbl="node1" presStyleIdx="0" presStyleCnt="7"/>
      <dgm:spPr/>
      <dgm:t>
        <a:bodyPr/>
        <a:lstStyle/>
        <a:p>
          <a:endParaRPr lang="ru-RU"/>
        </a:p>
      </dgm:t>
    </dgm:pt>
    <dgm:pt modelId="{ACEB0F2D-1C8D-436D-BDFD-31826F9CC20A}" type="pres">
      <dgm:prSet presAssocID="{391D12F1-50FD-4BB8-9BEF-82E555DFA9F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CDB6B-50A4-4DEA-8B3C-B6D708F332A3}" type="pres">
      <dgm:prSet presAssocID="{391D12F1-50FD-4BB8-9BEF-82E555DFA9FB}" presName="accent_1" presStyleCnt="0"/>
      <dgm:spPr/>
      <dgm:t>
        <a:bodyPr/>
        <a:lstStyle/>
        <a:p>
          <a:endParaRPr lang="ru-RU"/>
        </a:p>
      </dgm:t>
    </dgm:pt>
    <dgm:pt modelId="{1D309048-9F4A-4C5B-80E7-93A37CD70D56}" type="pres">
      <dgm:prSet presAssocID="{391D12F1-50FD-4BB8-9BEF-82E555DFA9FB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B968E960-9666-4ED9-9055-78921F0D60F8}" type="pres">
      <dgm:prSet presAssocID="{9CE71836-B023-4142-B3C1-B158D8B8B775}" presName="text_2" presStyleLbl="node1" presStyleIdx="1" presStyleCnt="7" custLinFactNeighborX="498" custLinFactNeighborY="-17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10E19-F5D7-4FAB-A943-F3435DBC7A36}" type="pres">
      <dgm:prSet presAssocID="{9CE71836-B023-4142-B3C1-B158D8B8B775}" presName="accent_2" presStyleCnt="0"/>
      <dgm:spPr/>
      <dgm:t>
        <a:bodyPr/>
        <a:lstStyle/>
        <a:p>
          <a:endParaRPr lang="ru-RU"/>
        </a:p>
      </dgm:t>
    </dgm:pt>
    <dgm:pt modelId="{0C92E2FA-A484-41B0-9EA4-1D055622690F}" type="pres">
      <dgm:prSet presAssocID="{9CE71836-B023-4142-B3C1-B158D8B8B775}" presName="accentRepeatNode" presStyleLbl="solidFgAcc1" presStyleIdx="1" presStyleCnt="7" custLinFactNeighborX="-6961" custLinFactNeighborY="-15744"/>
      <dgm:spPr/>
      <dgm:t>
        <a:bodyPr/>
        <a:lstStyle/>
        <a:p>
          <a:endParaRPr lang="ru-RU"/>
        </a:p>
      </dgm:t>
    </dgm:pt>
    <dgm:pt modelId="{A503DE43-A928-4BCF-BE97-14E3FFE54937}" type="pres">
      <dgm:prSet presAssocID="{E98586D6-D677-4402-BF93-34E2DECC9F39}" presName="text_3" presStyleLbl="node1" presStyleIdx="2" presStyleCnt="7" custLinFactNeighborX="-113" custLinFactNeighborY="-33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49C70-E777-46DD-9EFD-FDF6255D60E6}" type="pres">
      <dgm:prSet presAssocID="{E98586D6-D677-4402-BF93-34E2DECC9F39}" presName="accent_3" presStyleCnt="0"/>
      <dgm:spPr/>
      <dgm:t>
        <a:bodyPr/>
        <a:lstStyle/>
        <a:p>
          <a:endParaRPr lang="ru-RU"/>
        </a:p>
      </dgm:t>
    </dgm:pt>
    <dgm:pt modelId="{7C0568F9-A3B0-4D3D-B7C8-D5F37D0029CE}" type="pres">
      <dgm:prSet presAssocID="{E98586D6-D677-4402-BF93-34E2DECC9F39}" presName="accentRepeatNode" presStyleLbl="solidFgAcc1" presStyleIdx="2" presStyleCnt="7" custLinFactNeighborX="-10974" custLinFactNeighborY="-28665"/>
      <dgm:spPr/>
      <dgm:t>
        <a:bodyPr/>
        <a:lstStyle/>
        <a:p>
          <a:endParaRPr lang="ru-RU"/>
        </a:p>
      </dgm:t>
    </dgm:pt>
    <dgm:pt modelId="{43FD0B56-1587-4736-8542-0C8BB61D42A9}" type="pres">
      <dgm:prSet presAssocID="{729D9348-A982-494D-9F1E-BD7E01CF9B78}" presName="text_4" presStyleLbl="node1" presStyleIdx="3" presStyleCnt="7" custScaleY="139967" custLinFactNeighborX="-173" custLinFactNeighborY="-14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A8C45-C7FE-4FFD-A2FD-19216E49ACC6}" type="pres">
      <dgm:prSet presAssocID="{729D9348-A982-494D-9F1E-BD7E01CF9B78}" presName="accent_4" presStyleCnt="0"/>
      <dgm:spPr/>
      <dgm:t>
        <a:bodyPr/>
        <a:lstStyle/>
        <a:p>
          <a:endParaRPr lang="ru-RU"/>
        </a:p>
      </dgm:t>
    </dgm:pt>
    <dgm:pt modelId="{1E727D3F-D834-43AB-9F4F-38E46D191F46}" type="pres">
      <dgm:prSet presAssocID="{729D9348-A982-494D-9F1E-BD7E01CF9B78}" presName="accentRepeatNode" presStyleLbl="solidFgAcc1" presStyleIdx="3" presStyleCnt="7" custLinFactNeighborX="141" custLinFactNeighborY="-17882"/>
      <dgm:spPr/>
      <dgm:t>
        <a:bodyPr/>
        <a:lstStyle/>
        <a:p>
          <a:endParaRPr lang="ru-RU"/>
        </a:p>
      </dgm:t>
    </dgm:pt>
    <dgm:pt modelId="{1884EE4F-9D09-4AAD-A937-4E94D313AB93}" type="pres">
      <dgm:prSet presAssocID="{518414F4-32E1-48BE-AC52-85C69F38F3C4}" presName="text_5" presStyleLbl="node1" presStyleIdx="4" presStyleCnt="7" custLinFactNeighborX="-113" custLinFactNeighborY="-6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9831C-40A1-4972-8ADA-861781653F34}" type="pres">
      <dgm:prSet presAssocID="{518414F4-32E1-48BE-AC52-85C69F38F3C4}" presName="accent_5" presStyleCnt="0"/>
      <dgm:spPr/>
      <dgm:t>
        <a:bodyPr/>
        <a:lstStyle/>
        <a:p>
          <a:endParaRPr lang="ru-RU"/>
        </a:p>
      </dgm:t>
    </dgm:pt>
    <dgm:pt modelId="{F735FF92-CA96-421B-8A72-27B2F045A073}" type="pres">
      <dgm:prSet presAssocID="{518414F4-32E1-48BE-AC52-85C69F38F3C4}" presName="accentRepeatNode" presStyleLbl="solidFgAcc1" presStyleIdx="4" presStyleCnt="7" custLinFactNeighborX="-10974" custLinFactNeighborY="-7100"/>
      <dgm:spPr/>
      <dgm:t>
        <a:bodyPr/>
        <a:lstStyle/>
        <a:p>
          <a:endParaRPr lang="ru-RU"/>
        </a:p>
      </dgm:t>
    </dgm:pt>
    <dgm:pt modelId="{C2AE0775-2B4C-4CC6-B5E6-613AEAABF53D}" type="pres">
      <dgm:prSet presAssocID="{9A1133F7-8ADE-4352-9141-0626BA51CD42}" presName="text_6" presStyleLbl="node1" presStyleIdx="5" presStyleCnt="7" custLinFactNeighborX="184" custLinFactNeighborY="-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035C7-509B-4409-9031-CE1109593CAC}" type="pres">
      <dgm:prSet presAssocID="{9A1133F7-8ADE-4352-9141-0626BA51CD42}" presName="accent_6" presStyleCnt="0"/>
      <dgm:spPr/>
      <dgm:t>
        <a:bodyPr/>
        <a:lstStyle/>
        <a:p>
          <a:endParaRPr lang="ru-RU"/>
        </a:p>
      </dgm:t>
    </dgm:pt>
    <dgm:pt modelId="{5B1C2692-F992-4DF7-865F-1A53F7E56D3E}" type="pres">
      <dgm:prSet presAssocID="{9A1133F7-8ADE-4352-9141-0626BA51CD42}" presName="accentRepeatNode" presStyleLbl="solidFgAcc1" presStyleIdx="5" presStyleCnt="7" custLinFactNeighborX="4935" custLinFactNeighborY="-8126"/>
      <dgm:spPr/>
      <dgm:t>
        <a:bodyPr/>
        <a:lstStyle/>
        <a:p>
          <a:endParaRPr lang="ru-RU"/>
        </a:p>
      </dgm:t>
    </dgm:pt>
    <dgm:pt modelId="{140B6CCA-3FEB-4A3B-AE4D-BC2444FD9B8E}" type="pres">
      <dgm:prSet presAssocID="{322B50A7-3095-4891-9201-28364EFFD81F}" presName="text_7" presStyleLbl="node1" presStyleIdx="6" presStyleCnt="7" custScaleY="170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10646-FCB4-4CFF-8830-B1798F6CB8CF}" type="pres">
      <dgm:prSet presAssocID="{322B50A7-3095-4891-9201-28364EFFD81F}" presName="accent_7" presStyleCnt="0"/>
      <dgm:spPr/>
      <dgm:t>
        <a:bodyPr/>
        <a:lstStyle/>
        <a:p>
          <a:endParaRPr lang="ru-RU"/>
        </a:p>
      </dgm:t>
    </dgm:pt>
    <dgm:pt modelId="{5697699D-DA6F-4719-A522-F138EBF78DD6}" type="pres">
      <dgm:prSet presAssocID="{322B50A7-3095-4891-9201-28364EFFD81F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C6FB3A33-2D3A-4137-A179-4EB51A89C91E}" type="presOf" srcId="{803DCFD9-7866-4C2B-9F34-4A821170553A}" destId="{C2A72E96-FC47-452D-8BDF-9932B446E3F9}" srcOrd="0" destOrd="0" presId="urn:microsoft.com/office/officeart/2008/layout/VerticalCurvedList"/>
    <dgm:cxn modelId="{D655914E-63CC-4F8D-93F2-87466C0BE57E}" srcId="{DE4EC364-2D3F-41BC-8942-5131756024C1}" destId="{322B50A7-3095-4891-9201-28364EFFD81F}" srcOrd="6" destOrd="0" parTransId="{FBD9B5D6-7EE7-401F-8741-60D3AF0EB20D}" sibTransId="{56D1B1B2-B37E-4235-98BF-FE26A1A8808C}"/>
    <dgm:cxn modelId="{31A78C10-EE29-4E70-B912-E061B4E4613F}" type="presOf" srcId="{322B50A7-3095-4891-9201-28364EFFD81F}" destId="{140B6CCA-3FEB-4A3B-AE4D-BC2444FD9B8E}" srcOrd="0" destOrd="0" presId="urn:microsoft.com/office/officeart/2008/layout/VerticalCurvedList"/>
    <dgm:cxn modelId="{0F021F0F-9526-4441-BBD2-4F1C74834196}" type="presOf" srcId="{9A1133F7-8ADE-4352-9141-0626BA51CD42}" destId="{C2AE0775-2B4C-4CC6-B5E6-613AEAABF53D}" srcOrd="0" destOrd="0" presId="urn:microsoft.com/office/officeart/2008/layout/VerticalCurvedList"/>
    <dgm:cxn modelId="{FD4E9AB9-0111-4643-898D-2224F6896AC5}" type="presOf" srcId="{391D12F1-50FD-4BB8-9BEF-82E555DFA9FB}" destId="{ACEB0F2D-1C8D-436D-BDFD-31826F9CC20A}" srcOrd="0" destOrd="0" presId="urn:microsoft.com/office/officeart/2008/layout/VerticalCurvedList"/>
    <dgm:cxn modelId="{4BE4F514-D1D5-42BC-B6C8-D989E2A48F1D}" srcId="{DE4EC364-2D3F-41BC-8942-5131756024C1}" destId="{9A1133F7-8ADE-4352-9141-0626BA51CD42}" srcOrd="5" destOrd="0" parTransId="{91DA2D3C-2870-4C58-8947-800EBD2D7842}" sibTransId="{BC26835B-DD68-4571-BA6E-F32A0A4E5B27}"/>
    <dgm:cxn modelId="{77A05519-2B8A-49D2-9314-E63EE7EDE7D5}" srcId="{DE4EC364-2D3F-41BC-8942-5131756024C1}" destId="{729D9348-A982-494D-9F1E-BD7E01CF9B78}" srcOrd="3" destOrd="0" parTransId="{EE76872F-B376-410D-9250-27C7D77412BA}" sibTransId="{26813DAE-12CD-4876-8088-A61544498FA2}"/>
    <dgm:cxn modelId="{A092EAEE-7494-4A32-BFAA-6650E5B70042}" srcId="{DE4EC364-2D3F-41BC-8942-5131756024C1}" destId="{E98586D6-D677-4402-BF93-34E2DECC9F39}" srcOrd="2" destOrd="0" parTransId="{2526AA4B-655F-473E-AC6D-CB61892A970D}" sibTransId="{EB98D613-A368-4933-B5A7-337D98994B34}"/>
    <dgm:cxn modelId="{8D1F03D5-0957-47C6-8D1F-4D1E008F1679}" srcId="{DE4EC364-2D3F-41BC-8942-5131756024C1}" destId="{9CE71836-B023-4142-B3C1-B158D8B8B775}" srcOrd="1" destOrd="0" parTransId="{0B3DA7A6-A341-499F-AB05-CEBAD58C7507}" sibTransId="{9D910731-47EC-4B6D-8D40-139E30075CB3}"/>
    <dgm:cxn modelId="{B6202280-459D-4D98-812D-383594F34904}" srcId="{DE4EC364-2D3F-41BC-8942-5131756024C1}" destId="{391D12F1-50FD-4BB8-9BEF-82E555DFA9FB}" srcOrd="0" destOrd="0" parTransId="{DD4F03CF-9F05-487A-B8A6-C370037E5E3E}" sibTransId="{803DCFD9-7866-4C2B-9F34-4A821170553A}"/>
    <dgm:cxn modelId="{E8DE0918-3B55-4024-83D8-BA59E4D1D928}" type="presOf" srcId="{518414F4-32E1-48BE-AC52-85C69F38F3C4}" destId="{1884EE4F-9D09-4AAD-A937-4E94D313AB93}" srcOrd="0" destOrd="0" presId="urn:microsoft.com/office/officeart/2008/layout/VerticalCurvedList"/>
    <dgm:cxn modelId="{1F17993B-3B7D-4E34-9803-D955D967457F}" type="presOf" srcId="{9CE71836-B023-4142-B3C1-B158D8B8B775}" destId="{B968E960-9666-4ED9-9055-78921F0D60F8}" srcOrd="0" destOrd="0" presId="urn:microsoft.com/office/officeart/2008/layout/VerticalCurvedList"/>
    <dgm:cxn modelId="{598D550B-F6AF-440E-BF8A-85696D1E59F6}" type="presOf" srcId="{E98586D6-D677-4402-BF93-34E2DECC9F39}" destId="{A503DE43-A928-4BCF-BE97-14E3FFE54937}" srcOrd="0" destOrd="0" presId="urn:microsoft.com/office/officeart/2008/layout/VerticalCurvedList"/>
    <dgm:cxn modelId="{99E987AD-A0E0-4829-A4E9-E581062D355E}" type="presOf" srcId="{729D9348-A982-494D-9F1E-BD7E01CF9B78}" destId="{43FD0B56-1587-4736-8542-0C8BB61D42A9}" srcOrd="0" destOrd="0" presId="urn:microsoft.com/office/officeart/2008/layout/VerticalCurvedList"/>
    <dgm:cxn modelId="{6963A6AC-A334-4905-9A65-3DCFB184BA65}" type="presOf" srcId="{DE4EC364-2D3F-41BC-8942-5131756024C1}" destId="{686077EE-28EE-4C7F-9C6B-9BAD671CCDF1}" srcOrd="0" destOrd="0" presId="urn:microsoft.com/office/officeart/2008/layout/VerticalCurvedList"/>
    <dgm:cxn modelId="{01FC5879-86DA-4203-BC23-18CD4BEAEBF1}" srcId="{DE4EC364-2D3F-41BC-8942-5131756024C1}" destId="{518414F4-32E1-48BE-AC52-85C69F38F3C4}" srcOrd="4" destOrd="0" parTransId="{6C8D41B5-48CA-45DA-AFF2-17359D3D8779}" sibTransId="{9EC4B7CA-B913-4DD9-957B-578D2C8278E6}"/>
    <dgm:cxn modelId="{E3991AFE-1244-4E7D-8C66-E1B64573C6F8}" type="presParOf" srcId="{686077EE-28EE-4C7F-9C6B-9BAD671CCDF1}" destId="{E8E7FAE0-94E6-433E-B6C1-496174E8C610}" srcOrd="0" destOrd="0" presId="urn:microsoft.com/office/officeart/2008/layout/VerticalCurvedList"/>
    <dgm:cxn modelId="{601D3DAA-CD82-4A30-98C2-6C9A3180AC22}" type="presParOf" srcId="{E8E7FAE0-94E6-433E-B6C1-496174E8C610}" destId="{3E09A616-761E-43DD-9D70-0CD4D91D3BB3}" srcOrd="0" destOrd="0" presId="urn:microsoft.com/office/officeart/2008/layout/VerticalCurvedList"/>
    <dgm:cxn modelId="{E97E2BE2-A38E-4DBB-9FD8-458003571172}" type="presParOf" srcId="{3E09A616-761E-43DD-9D70-0CD4D91D3BB3}" destId="{89D65409-77D0-4497-9EA7-E2F32AAD63AF}" srcOrd="0" destOrd="0" presId="urn:microsoft.com/office/officeart/2008/layout/VerticalCurvedList"/>
    <dgm:cxn modelId="{9D848C46-1B34-427A-A614-9F64C8C3FC3B}" type="presParOf" srcId="{3E09A616-761E-43DD-9D70-0CD4D91D3BB3}" destId="{C2A72E96-FC47-452D-8BDF-9932B446E3F9}" srcOrd="1" destOrd="0" presId="urn:microsoft.com/office/officeart/2008/layout/VerticalCurvedList"/>
    <dgm:cxn modelId="{9585585D-8A73-41C2-9793-672C7143A46F}" type="presParOf" srcId="{3E09A616-761E-43DD-9D70-0CD4D91D3BB3}" destId="{1AC37FD7-04B6-40A5-BC36-D783910C91D5}" srcOrd="2" destOrd="0" presId="urn:microsoft.com/office/officeart/2008/layout/VerticalCurvedList"/>
    <dgm:cxn modelId="{BDF984F5-DE24-4E60-BCC1-AED4066F6F14}" type="presParOf" srcId="{3E09A616-761E-43DD-9D70-0CD4D91D3BB3}" destId="{1FB2D657-069E-41DB-99A6-1E9C9981450C}" srcOrd="3" destOrd="0" presId="urn:microsoft.com/office/officeart/2008/layout/VerticalCurvedList"/>
    <dgm:cxn modelId="{A37D88CE-77A1-4A68-9F2D-590943325AFB}" type="presParOf" srcId="{E8E7FAE0-94E6-433E-B6C1-496174E8C610}" destId="{ACEB0F2D-1C8D-436D-BDFD-31826F9CC20A}" srcOrd="1" destOrd="0" presId="urn:microsoft.com/office/officeart/2008/layout/VerticalCurvedList"/>
    <dgm:cxn modelId="{0F28C9F5-AD9C-4385-A85E-522A3290BC42}" type="presParOf" srcId="{E8E7FAE0-94E6-433E-B6C1-496174E8C610}" destId="{BE9CDB6B-50A4-4DEA-8B3C-B6D708F332A3}" srcOrd="2" destOrd="0" presId="urn:microsoft.com/office/officeart/2008/layout/VerticalCurvedList"/>
    <dgm:cxn modelId="{105B5EC7-9302-4274-87B9-20C32E132A13}" type="presParOf" srcId="{BE9CDB6B-50A4-4DEA-8B3C-B6D708F332A3}" destId="{1D309048-9F4A-4C5B-80E7-93A37CD70D56}" srcOrd="0" destOrd="0" presId="urn:microsoft.com/office/officeart/2008/layout/VerticalCurvedList"/>
    <dgm:cxn modelId="{19A48D9B-1CA7-4B91-83D8-A9080D6F830A}" type="presParOf" srcId="{E8E7FAE0-94E6-433E-B6C1-496174E8C610}" destId="{B968E960-9666-4ED9-9055-78921F0D60F8}" srcOrd="3" destOrd="0" presId="urn:microsoft.com/office/officeart/2008/layout/VerticalCurvedList"/>
    <dgm:cxn modelId="{CC01D407-1664-4EC5-A568-D5D11FDC2A08}" type="presParOf" srcId="{E8E7FAE0-94E6-433E-B6C1-496174E8C610}" destId="{DDB10E19-F5D7-4FAB-A943-F3435DBC7A36}" srcOrd="4" destOrd="0" presId="urn:microsoft.com/office/officeart/2008/layout/VerticalCurvedList"/>
    <dgm:cxn modelId="{1B453607-E284-4986-A18A-77C2F9D6DB2E}" type="presParOf" srcId="{DDB10E19-F5D7-4FAB-A943-F3435DBC7A36}" destId="{0C92E2FA-A484-41B0-9EA4-1D055622690F}" srcOrd="0" destOrd="0" presId="urn:microsoft.com/office/officeart/2008/layout/VerticalCurvedList"/>
    <dgm:cxn modelId="{5942225E-743D-4FF0-B432-DE2F40E1DA23}" type="presParOf" srcId="{E8E7FAE0-94E6-433E-B6C1-496174E8C610}" destId="{A503DE43-A928-4BCF-BE97-14E3FFE54937}" srcOrd="5" destOrd="0" presId="urn:microsoft.com/office/officeart/2008/layout/VerticalCurvedList"/>
    <dgm:cxn modelId="{EE0C3CA2-5004-4DFA-BA70-EBF79459D741}" type="presParOf" srcId="{E8E7FAE0-94E6-433E-B6C1-496174E8C610}" destId="{5AB49C70-E777-46DD-9EFD-FDF6255D60E6}" srcOrd="6" destOrd="0" presId="urn:microsoft.com/office/officeart/2008/layout/VerticalCurvedList"/>
    <dgm:cxn modelId="{702D3BE4-680A-4DB9-BA2F-6D3FFAC244FB}" type="presParOf" srcId="{5AB49C70-E777-46DD-9EFD-FDF6255D60E6}" destId="{7C0568F9-A3B0-4D3D-B7C8-D5F37D0029CE}" srcOrd="0" destOrd="0" presId="urn:microsoft.com/office/officeart/2008/layout/VerticalCurvedList"/>
    <dgm:cxn modelId="{1E2C9E21-E2B8-46BA-9FC9-3E53455D05C6}" type="presParOf" srcId="{E8E7FAE0-94E6-433E-B6C1-496174E8C610}" destId="{43FD0B56-1587-4736-8542-0C8BB61D42A9}" srcOrd="7" destOrd="0" presId="urn:microsoft.com/office/officeart/2008/layout/VerticalCurvedList"/>
    <dgm:cxn modelId="{37B8BE7D-B1BC-434E-8362-A09021EB8A86}" type="presParOf" srcId="{E8E7FAE0-94E6-433E-B6C1-496174E8C610}" destId="{652A8C45-C7FE-4FFD-A2FD-19216E49ACC6}" srcOrd="8" destOrd="0" presId="urn:microsoft.com/office/officeart/2008/layout/VerticalCurvedList"/>
    <dgm:cxn modelId="{39F46EBC-3118-4850-BC63-6879817C960B}" type="presParOf" srcId="{652A8C45-C7FE-4FFD-A2FD-19216E49ACC6}" destId="{1E727D3F-D834-43AB-9F4F-38E46D191F46}" srcOrd="0" destOrd="0" presId="urn:microsoft.com/office/officeart/2008/layout/VerticalCurvedList"/>
    <dgm:cxn modelId="{1804F8C6-B4FE-4FE7-8753-ED1CC771FD27}" type="presParOf" srcId="{E8E7FAE0-94E6-433E-B6C1-496174E8C610}" destId="{1884EE4F-9D09-4AAD-A937-4E94D313AB93}" srcOrd="9" destOrd="0" presId="urn:microsoft.com/office/officeart/2008/layout/VerticalCurvedList"/>
    <dgm:cxn modelId="{5713E119-A365-4261-A9AB-31AF61BE3A39}" type="presParOf" srcId="{E8E7FAE0-94E6-433E-B6C1-496174E8C610}" destId="{B5A9831C-40A1-4972-8ADA-861781653F34}" srcOrd="10" destOrd="0" presId="urn:microsoft.com/office/officeart/2008/layout/VerticalCurvedList"/>
    <dgm:cxn modelId="{49561E6B-797A-4D2A-99E8-D458F28BBDCD}" type="presParOf" srcId="{B5A9831C-40A1-4972-8ADA-861781653F34}" destId="{F735FF92-CA96-421B-8A72-27B2F045A073}" srcOrd="0" destOrd="0" presId="urn:microsoft.com/office/officeart/2008/layout/VerticalCurvedList"/>
    <dgm:cxn modelId="{958DBB10-29E7-4B69-A60A-B7FD9CC5EE64}" type="presParOf" srcId="{E8E7FAE0-94E6-433E-B6C1-496174E8C610}" destId="{C2AE0775-2B4C-4CC6-B5E6-613AEAABF53D}" srcOrd="11" destOrd="0" presId="urn:microsoft.com/office/officeart/2008/layout/VerticalCurvedList"/>
    <dgm:cxn modelId="{51724F23-8818-4920-8DE3-703E1083FC77}" type="presParOf" srcId="{E8E7FAE0-94E6-433E-B6C1-496174E8C610}" destId="{F06035C7-509B-4409-9031-CE1109593CAC}" srcOrd="12" destOrd="0" presId="urn:microsoft.com/office/officeart/2008/layout/VerticalCurvedList"/>
    <dgm:cxn modelId="{6DD0898F-2921-4947-A824-61548FADEA50}" type="presParOf" srcId="{F06035C7-509B-4409-9031-CE1109593CAC}" destId="{5B1C2692-F992-4DF7-865F-1A53F7E56D3E}" srcOrd="0" destOrd="0" presId="urn:microsoft.com/office/officeart/2008/layout/VerticalCurvedList"/>
    <dgm:cxn modelId="{09AC0715-4B12-45C0-931B-41A63F3955A6}" type="presParOf" srcId="{E8E7FAE0-94E6-433E-B6C1-496174E8C610}" destId="{140B6CCA-3FEB-4A3B-AE4D-BC2444FD9B8E}" srcOrd="13" destOrd="0" presId="urn:microsoft.com/office/officeart/2008/layout/VerticalCurvedList"/>
    <dgm:cxn modelId="{D427EB9C-D790-4BFB-8921-75CA4DC97890}" type="presParOf" srcId="{E8E7FAE0-94E6-433E-B6C1-496174E8C610}" destId="{9AD10646-FCB4-4CFF-8830-B1798F6CB8CF}" srcOrd="14" destOrd="0" presId="urn:microsoft.com/office/officeart/2008/layout/VerticalCurvedList"/>
    <dgm:cxn modelId="{3D4288B5-4482-4717-9523-400032851909}" type="presParOf" srcId="{9AD10646-FCB4-4CFF-8830-B1798F6CB8CF}" destId="{5697699D-DA6F-4719-A522-F138EBF78D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DDDB0E-6E87-4A6B-816E-AE466735A5AF}" type="doc">
      <dgm:prSet loTypeId="urn:microsoft.com/office/officeart/2008/layout/PictureStrips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BE6647-4903-4E4D-BBF8-BA0D63FD5FC7}">
      <dgm:prSet phldrT="[Текст]"/>
      <dgm:spPr/>
      <dgm:t>
        <a:bodyPr/>
        <a:lstStyle/>
        <a:p>
          <a:r>
            <a:rPr lang="ru-RU" dirty="0" smtClean="0"/>
            <a:t>Прогноз социально-экономического развития Иркутского района</a:t>
          </a:r>
          <a:endParaRPr lang="ru-RU" dirty="0"/>
        </a:p>
      </dgm:t>
    </dgm:pt>
    <dgm:pt modelId="{F0DADD3E-718E-40D8-82A3-3F52C6419EE3}" type="parTrans" cxnId="{BA36C481-9AC3-4BC0-AFCF-766C907D4934}">
      <dgm:prSet/>
      <dgm:spPr/>
      <dgm:t>
        <a:bodyPr/>
        <a:lstStyle/>
        <a:p>
          <a:endParaRPr lang="ru-RU"/>
        </a:p>
      </dgm:t>
    </dgm:pt>
    <dgm:pt modelId="{DB6E3D71-C55B-4980-A45F-93D6A76EA031}" type="sibTrans" cxnId="{BA36C481-9AC3-4BC0-AFCF-766C907D4934}">
      <dgm:prSet/>
      <dgm:spPr/>
      <dgm:t>
        <a:bodyPr/>
        <a:lstStyle/>
        <a:p>
          <a:endParaRPr lang="ru-RU"/>
        </a:p>
      </dgm:t>
    </dgm:pt>
    <dgm:pt modelId="{9B30A71C-08D4-46AB-B2B8-CE68BFD7407C}">
      <dgm:prSet phldrT="[Текст]"/>
      <dgm:spPr/>
      <dgm:t>
        <a:bodyPr/>
        <a:lstStyle/>
        <a:p>
          <a:r>
            <a:rPr lang="ru-RU" dirty="0" smtClean="0"/>
            <a:t>Прогнозные данные главных администраторов доходов и главных распорядителей бюджетных средств</a:t>
          </a:r>
          <a:endParaRPr lang="ru-RU" dirty="0"/>
        </a:p>
      </dgm:t>
    </dgm:pt>
    <dgm:pt modelId="{278539B9-B348-468D-950D-0F9FEDA6703F}" type="parTrans" cxnId="{5BD4ABF8-2379-482F-BEB8-DEAA18E6E3DD}">
      <dgm:prSet/>
      <dgm:spPr/>
      <dgm:t>
        <a:bodyPr/>
        <a:lstStyle/>
        <a:p>
          <a:endParaRPr lang="ru-RU"/>
        </a:p>
      </dgm:t>
    </dgm:pt>
    <dgm:pt modelId="{00FE0330-560E-40F9-9191-7A0826E45792}" type="sibTrans" cxnId="{5BD4ABF8-2379-482F-BEB8-DEAA18E6E3DD}">
      <dgm:prSet/>
      <dgm:spPr/>
      <dgm:t>
        <a:bodyPr/>
        <a:lstStyle/>
        <a:p>
          <a:endParaRPr lang="ru-RU"/>
        </a:p>
      </dgm:t>
    </dgm:pt>
    <dgm:pt modelId="{4D0D9769-9FCB-4C16-88A6-40FBE61284B9}">
      <dgm:prSet phldrT="[Текст]"/>
      <dgm:spPr/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71CE84CD-84E5-4112-AB02-08C25C1BF850}" type="parTrans" cxnId="{1A7DF32E-CE0C-4593-8219-458E27322D15}">
      <dgm:prSet/>
      <dgm:spPr/>
      <dgm:t>
        <a:bodyPr/>
        <a:lstStyle/>
        <a:p>
          <a:endParaRPr lang="ru-RU"/>
        </a:p>
      </dgm:t>
    </dgm:pt>
    <dgm:pt modelId="{EAAC499E-0961-4179-A2FA-2D4BBAAEB38C}" type="sibTrans" cxnId="{1A7DF32E-CE0C-4593-8219-458E27322D15}">
      <dgm:prSet/>
      <dgm:spPr/>
      <dgm:t>
        <a:bodyPr/>
        <a:lstStyle/>
        <a:p>
          <a:endParaRPr lang="ru-RU"/>
        </a:p>
      </dgm:t>
    </dgm:pt>
    <dgm:pt modelId="{350B7F98-CF44-4EEF-B40C-FA484631FA77}">
      <dgm:prSet phldrT="[Текст]"/>
      <dgm:spPr/>
      <dgm:t>
        <a:bodyPr/>
        <a:lstStyle/>
        <a:p>
          <a:r>
            <a:rPr lang="ru-RU" dirty="0" smtClean="0"/>
            <a:t>Основные направления бюджетной и налоговой политики</a:t>
          </a:r>
          <a:endParaRPr lang="ru-RU" dirty="0"/>
        </a:p>
      </dgm:t>
    </dgm:pt>
    <dgm:pt modelId="{D20235E9-0CE9-4237-88BC-978A7731F2B7}" type="parTrans" cxnId="{DC731FEF-CAE0-4F1C-A454-7097B07A22EF}">
      <dgm:prSet/>
      <dgm:spPr/>
      <dgm:t>
        <a:bodyPr/>
        <a:lstStyle/>
        <a:p>
          <a:endParaRPr lang="ru-RU"/>
        </a:p>
      </dgm:t>
    </dgm:pt>
    <dgm:pt modelId="{BF2AF152-3BE3-445C-BF40-5E6A46A1A760}" type="sibTrans" cxnId="{DC731FEF-CAE0-4F1C-A454-7097B07A22EF}">
      <dgm:prSet/>
      <dgm:spPr/>
      <dgm:t>
        <a:bodyPr/>
        <a:lstStyle/>
        <a:p>
          <a:endParaRPr lang="ru-RU"/>
        </a:p>
      </dgm:t>
    </dgm:pt>
    <dgm:pt modelId="{7426DC25-EF71-4F91-9A52-BACBFB697011}">
      <dgm:prSet phldrT="[Текст]"/>
      <dgm:spPr/>
      <dgm:t>
        <a:bodyPr/>
        <a:lstStyle/>
        <a:p>
          <a:r>
            <a:rPr lang="ru-RU" dirty="0" smtClean="0"/>
            <a:t>Закон Иркутской области от 22.10.2013 № 74-ОЗ                                                         «О межбюджетных трансфертах и нормативах отчислений доходов в местные бюджеты»</a:t>
          </a:r>
          <a:endParaRPr lang="ru-RU" dirty="0"/>
        </a:p>
      </dgm:t>
    </dgm:pt>
    <dgm:pt modelId="{A5D9E737-B5B8-42BE-99E4-86801A508938}" type="parTrans" cxnId="{64DDDBDD-CDA6-47EB-895E-E4495ABCC7D2}">
      <dgm:prSet/>
      <dgm:spPr/>
      <dgm:t>
        <a:bodyPr/>
        <a:lstStyle/>
        <a:p>
          <a:endParaRPr lang="ru-RU"/>
        </a:p>
      </dgm:t>
    </dgm:pt>
    <dgm:pt modelId="{961E6F02-82F7-4867-8147-D6352BC48A5F}" type="sibTrans" cxnId="{64DDDBDD-CDA6-47EB-895E-E4495ABCC7D2}">
      <dgm:prSet/>
      <dgm:spPr/>
      <dgm:t>
        <a:bodyPr/>
        <a:lstStyle/>
        <a:p>
          <a:endParaRPr lang="ru-RU"/>
        </a:p>
      </dgm:t>
    </dgm:pt>
    <dgm:pt modelId="{BB28588B-3C0B-4511-932E-097B46AB674E}">
      <dgm:prSet phldrT="[Текст]"/>
      <dgm:spPr/>
      <dgm:t>
        <a:bodyPr/>
        <a:lstStyle/>
        <a:p>
          <a:r>
            <a:rPr lang="ru-RU" dirty="0" smtClean="0"/>
            <a:t>Положение о бюджетном процессе  Иркутского районного муниципального образования</a:t>
          </a:r>
          <a:endParaRPr lang="ru-RU" dirty="0"/>
        </a:p>
      </dgm:t>
    </dgm:pt>
    <dgm:pt modelId="{33F929FE-C785-4E0A-8FFA-85BFDC79561B}" type="parTrans" cxnId="{B9EE2BAC-578E-46C0-A766-26906F5E6ED8}">
      <dgm:prSet/>
      <dgm:spPr/>
      <dgm:t>
        <a:bodyPr/>
        <a:lstStyle/>
        <a:p>
          <a:endParaRPr lang="ru-RU"/>
        </a:p>
      </dgm:t>
    </dgm:pt>
    <dgm:pt modelId="{59094379-60D0-4EF2-81EB-F3D6F809BB0F}" type="sibTrans" cxnId="{B9EE2BAC-578E-46C0-A766-26906F5E6ED8}">
      <dgm:prSet/>
      <dgm:spPr/>
      <dgm:t>
        <a:bodyPr/>
        <a:lstStyle/>
        <a:p>
          <a:endParaRPr lang="ru-RU"/>
        </a:p>
      </dgm:t>
    </dgm:pt>
    <dgm:pt modelId="{71C5C7F4-C500-4DC1-B4A9-FBF2F4C7DEBE}">
      <dgm:prSet phldrT="[Текст]"/>
      <dgm:spPr/>
      <dgm:t>
        <a:bodyPr/>
        <a:lstStyle/>
        <a:p>
          <a:r>
            <a:rPr lang="ru-RU" dirty="0" smtClean="0"/>
            <a:t>Муниципальные программы</a:t>
          </a:r>
          <a:endParaRPr lang="ru-RU" dirty="0"/>
        </a:p>
      </dgm:t>
    </dgm:pt>
    <dgm:pt modelId="{93873DB4-16A8-48C9-A978-F75194BA30E1}" type="parTrans" cxnId="{958DD8BC-A7CC-4CDE-94B0-2A2C613F2319}">
      <dgm:prSet/>
      <dgm:spPr/>
      <dgm:t>
        <a:bodyPr/>
        <a:lstStyle/>
        <a:p>
          <a:endParaRPr lang="ru-RU"/>
        </a:p>
      </dgm:t>
    </dgm:pt>
    <dgm:pt modelId="{A0BE5FEC-7CEF-4822-996D-3F8C5D82F564}" type="sibTrans" cxnId="{958DD8BC-A7CC-4CDE-94B0-2A2C613F2319}">
      <dgm:prSet/>
      <dgm:spPr/>
      <dgm:t>
        <a:bodyPr/>
        <a:lstStyle/>
        <a:p>
          <a:endParaRPr lang="ru-RU"/>
        </a:p>
      </dgm:t>
    </dgm:pt>
    <dgm:pt modelId="{07832C9C-B380-4639-959A-30F84E964921}" type="pres">
      <dgm:prSet presAssocID="{18DDDB0E-6E87-4A6B-816E-AE466735A5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D09D96-9EBD-4122-9F58-CEBF800294FD}" type="pres">
      <dgm:prSet presAssocID="{4D0D9769-9FCB-4C16-88A6-40FBE61284B9}" presName="composite" presStyleCnt="0"/>
      <dgm:spPr/>
    </dgm:pt>
    <dgm:pt modelId="{3876918E-3AC3-4F51-85FA-AC2C56471411}" type="pres">
      <dgm:prSet presAssocID="{4D0D9769-9FCB-4C16-88A6-40FBE61284B9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A3E4C-B4FD-44FE-A609-9CC2D2334BEA}" type="pres">
      <dgm:prSet presAssocID="{4D0D9769-9FCB-4C16-88A6-40FBE61284B9}" presName="rect2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A5739B-23FE-4836-A92C-9920A6E7AB21}" type="pres">
      <dgm:prSet presAssocID="{EAAC499E-0961-4179-A2FA-2D4BBAAEB38C}" presName="sibTrans" presStyleCnt="0"/>
      <dgm:spPr/>
    </dgm:pt>
    <dgm:pt modelId="{2EF2F40A-82BB-43AA-A9CD-6C696F15B248}" type="pres">
      <dgm:prSet presAssocID="{350B7F98-CF44-4EEF-B40C-FA484631FA77}" presName="composite" presStyleCnt="0"/>
      <dgm:spPr/>
    </dgm:pt>
    <dgm:pt modelId="{770A8AF3-2C64-4862-A38F-BF07999C619C}" type="pres">
      <dgm:prSet presAssocID="{350B7F98-CF44-4EEF-B40C-FA484631FA77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AF312-7C7A-4C37-B4C8-31ABBA1CC1B9}" type="pres">
      <dgm:prSet presAssocID="{350B7F98-CF44-4EEF-B40C-FA484631FA77}" presName="rect2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017A46FF-670D-4C20-B3EB-63F15E107160}" type="pres">
      <dgm:prSet presAssocID="{BF2AF152-3BE3-445C-BF40-5E6A46A1A760}" presName="sibTrans" presStyleCnt="0"/>
      <dgm:spPr/>
    </dgm:pt>
    <dgm:pt modelId="{4E3718F4-DB48-4820-80AD-B50EFB0C5ED6}" type="pres">
      <dgm:prSet presAssocID="{D4BE6647-4903-4E4D-BBF8-BA0D63FD5FC7}" presName="composite" presStyleCnt="0"/>
      <dgm:spPr/>
    </dgm:pt>
    <dgm:pt modelId="{B979A740-7F23-4AEC-9EFB-8928655B7318}" type="pres">
      <dgm:prSet presAssocID="{D4BE6647-4903-4E4D-BBF8-BA0D63FD5FC7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C9D74-EFC8-48AE-B170-26BF2225F647}" type="pres">
      <dgm:prSet presAssocID="{D4BE6647-4903-4E4D-BBF8-BA0D63FD5FC7}" presName="rect2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ru-RU"/>
        </a:p>
      </dgm:t>
    </dgm:pt>
    <dgm:pt modelId="{7329BE72-049E-444F-AA0E-E0D5E6725224}" type="pres">
      <dgm:prSet presAssocID="{DB6E3D71-C55B-4980-A45F-93D6A76EA031}" presName="sibTrans" presStyleCnt="0"/>
      <dgm:spPr/>
    </dgm:pt>
    <dgm:pt modelId="{492E6CFE-463B-4B36-AAD3-E1DB9A03D529}" type="pres">
      <dgm:prSet presAssocID="{BB28588B-3C0B-4511-932E-097B46AB674E}" presName="composite" presStyleCnt="0"/>
      <dgm:spPr/>
    </dgm:pt>
    <dgm:pt modelId="{1B6666F8-7494-4FFC-9544-592C5C6BD54D}" type="pres">
      <dgm:prSet presAssocID="{BB28588B-3C0B-4511-932E-097B46AB674E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3F137-82BB-4B83-BDD9-D516F2D9640F}" type="pres">
      <dgm:prSet presAssocID="{BB28588B-3C0B-4511-932E-097B46AB674E}" presName="rect2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</dgm:spPr>
      <dgm:t>
        <a:bodyPr/>
        <a:lstStyle/>
        <a:p>
          <a:endParaRPr lang="ru-RU"/>
        </a:p>
      </dgm:t>
    </dgm:pt>
    <dgm:pt modelId="{2056C63A-CFC7-4F07-AA15-CF71B32476CF}" type="pres">
      <dgm:prSet presAssocID="{59094379-60D0-4EF2-81EB-F3D6F809BB0F}" presName="sibTrans" presStyleCnt="0"/>
      <dgm:spPr/>
    </dgm:pt>
    <dgm:pt modelId="{7D483BA2-1E1E-4432-8A82-BEBA69002DDE}" type="pres">
      <dgm:prSet presAssocID="{7426DC25-EF71-4F91-9A52-BACBFB697011}" presName="composite" presStyleCnt="0"/>
      <dgm:spPr/>
    </dgm:pt>
    <dgm:pt modelId="{5D61E2DD-E423-4196-9B64-E92592A869DF}" type="pres">
      <dgm:prSet presAssocID="{7426DC25-EF71-4F91-9A52-BACBFB697011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C926E-B693-4F50-B3BA-DF481CFAE110}" type="pres">
      <dgm:prSet presAssocID="{7426DC25-EF71-4F91-9A52-BACBFB697011}" presName="rect2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547E2795-4E35-4D35-9133-EEBC84F290DC}" type="pres">
      <dgm:prSet presAssocID="{961E6F02-82F7-4867-8147-D6352BC48A5F}" presName="sibTrans" presStyleCnt="0"/>
      <dgm:spPr/>
    </dgm:pt>
    <dgm:pt modelId="{7F20C479-1402-468C-B4C8-B14C49C1AD43}" type="pres">
      <dgm:prSet presAssocID="{9B30A71C-08D4-46AB-B2B8-CE68BFD7407C}" presName="composite" presStyleCnt="0"/>
      <dgm:spPr/>
    </dgm:pt>
    <dgm:pt modelId="{38006D77-01F4-4AB4-8E06-A2F0E6A0B12F}" type="pres">
      <dgm:prSet presAssocID="{9B30A71C-08D4-46AB-B2B8-CE68BFD7407C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3AFD8-57C2-466C-A66A-A122B0FC9B25}" type="pres">
      <dgm:prSet presAssocID="{9B30A71C-08D4-46AB-B2B8-CE68BFD7407C}" presName="rect2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93EB69DD-E5ED-44CF-A183-D758F365F7A6}" type="pres">
      <dgm:prSet presAssocID="{00FE0330-560E-40F9-9191-7A0826E45792}" presName="sibTrans" presStyleCnt="0"/>
      <dgm:spPr/>
    </dgm:pt>
    <dgm:pt modelId="{5494E6EE-496B-41F4-AD11-56715847254F}" type="pres">
      <dgm:prSet presAssocID="{71C5C7F4-C500-4DC1-B4A9-FBF2F4C7DEBE}" presName="composite" presStyleCnt="0"/>
      <dgm:spPr/>
    </dgm:pt>
    <dgm:pt modelId="{D84637EB-67DD-4210-B9F9-B2898F022EFB}" type="pres">
      <dgm:prSet presAssocID="{71C5C7F4-C500-4DC1-B4A9-FBF2F4C7DEBE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68BE2-A963-4792-AE55-38C442ACD7A0}" type="pres">
      <dgm:prSet presAssocID="{71C5C7F4-C500-4DC1-B4A9-FBF2F4C7DEBE}" presName="rect2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  <dgm:t>
        <a:bodyPr/>
        <a:lstStyle/>
        <a:p>
          <a:endParaRPr lang="ru-RU"/>
        </a:p>
      </dgm:t>
    </dgm:pt>
  </dgm:ptLst>
  <dgm:cxnLst>
    <dgm:cxn modelId="{BA36C481-9AC3-4BC0-AFCF-766C907D4934}" srcId="{18DDDB0E-6E87-4A6B-816E-AE466735A5AF}" destId="{D4BE6647-4903-4E4D-BBF8-BA0D63FD5FC7}" srcOrd="2" destOrd="0" parTransId="{F0DADD3E-718E-40D8-82A3-3F52C6419EE3}" sibTransId="{DB6E3D71-C55B-4980-A45F-93D6A76EA031}"/>
    <dgm:cxn modelId="{BE4094F0-DEB3-445C-A1D3-F91994E0A9C9}" type="presOf" srcId="{4D0D9769-9FCB-4C16-88A6-40FBE61284B9}" destId="{3876918E-3AC3-4F51-85FA-AC2C56471411}" srcOrd="0" destOrd="0" presId="urn:microsoft.com/office/officeart/2008/layout/PictureStrips"/>
    <dgm:cxn modelId="{1D61B6DD-1CB5-44AB-BFB7-41A0116274C9}" type="presOf" srcId="{350B7F98-CF44-4EEF-B40C-FA484631FA77}" destId="{770A8AF3-2C64-4862-A38F-BF07999C619C}" srcOrd="0" destOrd="0" presId="urn:microsoft.com/office/officeart/2008/layout/PictureStrips"/>
    <dgm:cxn modelId="{8B5B99D1-9D81-45D9-80A7-7728E1AB3034}" type="presOf" srcId="{9B30A71C-08D4-46AB-B2B8-CE68BFD7407C}" destId="{38006D77-01F4-4AB4-8E06-A2F0E6A0B12F}" srcOrd="0" destOrd="0" presId="urn:microsoft.com/office/officeart/2008/layout/PictureStrips"/>
    <dgm:cxn modelId="{9AADEA78-5AE9-43CF-B212-790C83966B47}" type="presOf" srcId="{71C5C7F4-C500-4DC1-B4A9-FBF2F4C7DEBE}" destId="{D84637EB-67DD-4210-B9F9-B2898F022EFB}" srcOrd="0" destOrd="0" presId="urn:microsoft.com/office/officeart/2008/layout/PictureStrips"/>
    <dgm:cxn modelId="{1A7DF32E-CE0C-4593-8219-458E27322D15}" srcId="{18DDDB0E-6E87-4A6B-816E-AE466735A5AF}" destId="{4D0D9769-9FCB-4C16-88A6-40FBE61284B9}" srcOrd="0" destOrd="0" parTransId="{71CE84CD-84E5-4112-AB02-08C25C1BF850}" sibTransId="{EAAC499E-0961-4179-A2FA-2D4BBAAEB38C}"/>
    <dgm:cxn modelId="{5BD4ABF8-2379-482F-BEB8-DEAA18E6E3DD}" srcId="{18DDDB0E-6E87-4A6B-816E-AE466735A5AF}" destId="{9B30A71C-08D4-46AB-B2B8-CE68BFD7407C}" srcOrd="5" destOrd="0" parTransId="{278539B9-B348-468D-950D-0F9FEDA6703F}" sibTransId="{00FE0330-560E-40F9-9191-7A0826E45792}"/>
    <dgm:cxn modelId="{463733D4-E41D-498A-BC5B-7FF181A55D06}" type="presOf" srcId="{18DDDB0E-6E87-4A6B-816E-AE466735A5AF}" destId="{07832C9C-B380-4639-959A-30F84E964921}" srcOrd="0" destOrd="0" presId="urn:microsoft.com/office/officeart/2008/layout/PictureStrips"/>
    <dgm:cxn modelId="{E5AD609C-8FAA-4B51-BBD7-E2F1CA6A4D02}" type="presOf" srcId="{D4BE6647-4903-4E4D-BBF8-BA0D63FD5FC7}" destId="{B979A740-7F23-4AEC-9EFB-8928655B7318}" srcOrd="0" destOrd="0" presId="urn:microsoft.com/office/officeart/2008/layout/PictureStrips"/>
    <dgm:cxn modelId="{C36BC8E5-2195-448D-9F7A-BFBC0997F3F8}" type="presOf" srcId="{7426DC25-EF71-4F91-9A52-BACBFB697011}" destId="{5D61E2DD-E423-4196-9B64-E92592A869DF}" srcOrd="0" destOrd="0" presId="urn:microsoft.com/office/officeart/2008/layout/PictureStrips"/>
    <dgm:cxn modelId="{B9EE2BAC-578E-46C0-A766-26906F5E6ED8}" srcId="{18DDDB0E-6E87-4A6B-816E-AE466735A5AF}" destId="{BB28588B-3C0B-4511-932E-097B46AB674E}" srcOrd="3" destOrd="0" parTransId="{33F929FE-C785-4E0A-8FFA-85BFDC79561B}" sibTransId="{59094379-60D0-4EF2-81EB-F3D6F809BB0F}"/>
    <dgm:cxn modelId="{958DD8BC-A7CC-4CDE-94B0-2A2C613F2319}" srcId="{18DDDB0E-6E87-4A6B-816E-AE466735A5AF}" destId="{71C5C7F4-C500-4DC1-B4A9-FBF2F4C7DEBE}" srcOrd="6" destOrd="0" parTransId="{93873DB4-16A8-48C9-A978-F75194BA30E1}" sibTransId="{A0BE5FEC-7CEF-4822-996D-3F8C5D82F564}"/>
    <dgm:cxn modelId="{F99E94E8-D2A2-4E4E-830A-EC49518E740E}" type="presOf" srcId="{BB28588B-3C0B-4511-932E-097B46AB674E}" destId="{1B6666F8-7494-4FFC-9544-592C5C6BD54D}" srcOrd="0" destOrd="0" presId="urn:microsoft.com/office/officeart/2008/layout/PictureStrips"/>
    <dgm:cxn modelId="{DC731FEF-CAE0-4F1C-A454-7097B07A22EF}" srcId="{18DDDB0E-6E87-4A6B-816E-AE466735A5AF}" destId="{350B7F98-CF44-4EEF-B40C-FA484631FA77}" srcOrd="1" destOrd="0" parTransId="{D20235E9-0CE9-4237-88BC-978A7731F2B7}" sibTransId="{BF2AF152-3BE3-445C-BF40-5E6A46A1A760}"/>
    <dgm:cxn modelId="{64DDDBDD-CDA6-47EB-895E-E4495ABCC7D2}" srcId="{18DDDB0E-6E87-4A6B-816E-AE466735A5AF}" destId="{7426DC25-EF71-4F91-9A52-BACBFB697011}" srcOrd="4" destOrd="0" parTransId="{A5D9E737-B5B8-42BE-99E4-86801A508938}" sibTransId="{961E6F02-82F7-4867-8147-D6352BC48A5F}"/>
    <dgm:cxn modelId="{A88AE36F-152F-4953-A799-4536F7C6580F}" type="presParOf" srcId="{07832C9C-B380-4639-959A-30F84E964921}" destId="{F7D09D96-9EBD-4122-9F58-CEBF800294FD}" srcOrd="0" destOrd="0" presId="urn:microsoft.com/office/officeart/2008/layout/PictureStrips"/>
    <dgm:cxn modelId="{1CA22C94-8083-4444-92C9-0D467B627E40}" type="presParOf" srcId="{F7D09D96-9EBD-4122-9F58-CEBF800294FD}" destId="{3876918E-3AC3-4F51-85FA-AC2C56471411}" srcOrd="0" destOrd="0" presId="urn:microsoft.com/office/officeart/2008/layout/PictureStrips"/>
    <dgm:cxn modelId="{AFA2599B-535B-4B6A-8FAB-46FA4F9C34E0}" type="presParOf" srcId="{F7D09D96-9EBD-4122-9F58-CEBF800294FD}" destId="{ADBA3E4C-B4FD-44FE-A609-9CC2D2334BEA}" srcOrd="1" destOrd="0" presId="urn:microsoft.com/office/officeart/2008/layout/PictureStrips"/>
    <dgm:cxn modelId="{E49B4624-799A-44A5-84CD-45B79C6DAA8D}" type="presParOf" srcId="{07832C9C-B380-4639-959A-30F84E964921}" destId="{2EA5739B-23FE-4836-A92C-9920A6E7AB21}" srcOrd="1" destOrd="0" presId="urn:microsoft.com/office/officeart/2008/layout/PictureStrips"/>
    <dgm:cxn modelId="{C8FF0D60-60C8-4830-924E-A499FF730ACB}" type="presParOf" srcId="{07832C9C-B380-4639-959A-30F84E964921}" destId="{2EF2F40A-82BB-43AA-A9CD-6C696F15B248}" srcOrd="2" destOrd="0" presId="urn:microsoft.com/office/officeart/2008/layout/PictureStrips"/>
    <dgm:cxn modelId="{D5FF5733-D062-4F28-A8AD-416A3DBC5D31}" type="presParOf" srcId="{2EF2F40A-82BB-43AA-A9CD-6C696F15B248}" destId="{770A8AF3-2C64-4862-A38F-BF07999C619C}" srcOrd="0" destOrd="0" presId="urn:microsoft.com/office/officeart/2008/layout/PictureStrips"/>
    <dgm:cxn modelId="{64412023-DF39-403C-A572-1AB27B90C591}" type="presParOf" srcId="{2EF2F40A-82BB-43AA-A9CD-6C696F15B248}" destId="{ECCAF312-7C7A-4C37-B4C8-31ABBA1CC1B9}" srcOrd="1" destOrd="0" presId="urn:microsoft.com/office/officeart/2008/layout/PictureStrips"/>
    <dgm:cxn modelId="{B2898084-A9AF-49B5-A29F-F1D8AFC1D8F7}" type="presParOf" srcId="{07832C9C-B380-4639-959A-30F84E964921}" destId="{017A46FF-670D-4C20-B3EB-63F15E107160}" srcOrd="3" destOrd="0" presId="urn:microsoft.com/office/officeart/2008/layout/PictureStrips"/>
    <dgm:cxn modelId="{9F66A718-C935-493D-9F67-FDE87F5A98D2}" type="presParOf" srcId="{07832C9C-B380-4639-959A-30F84E964921}" destId="{4E3718F4-DB48-4820-80AD-B50EFB0C5ED6}" srcOrd="4" destOrd="0" presId="urn:microsoft.com/office/officeart/2008/layout/PictureStrips"/>
    <dgm:cxn modelId="{4E97A3AD-78A4-4A37-92FF-71F98153EA56}" type="presParOf" srcId="{4E3718F4-DB48-4820-80AD-B50EFB0C5ED6}" destId="{B979A740-7F23-4AEC-9EFB-8928655B7318}" srcOrd="0" destOrd="0" presId="urn:microsoft.com/office/officeart/2008/layout/PictureStrips"/>
    <dgm:cxn modelId="{87DCEB51-5645-4069-8BCE-3B4CE0C37124}" type="presParOf" srcId="{4E3718F4-DB48-4820-80AD-B50EFB0C5ED6}" destId="{70CC9D74-EFC8-48AE-B170-26BF2225F647}" srcOrd="1" destOrd="0" presId="urn:microsoft.com/office/officeart/2008/layout/PictureStrips"/>
    <dgm:cxn modelId="{84F16844-7741-410E-999E-D86073411C20}" type="presParOf" srcId="{07832C9C-B380-4639-959A-30F84E964921}" destId="{7329BE72-049E-444F-AA0E-E0D5E6725224}" srcOrd="5" destOrd="0" presId="urn:microsoft.com/office/officeart/2008/layout/PictureStrips"/>
    <dgm:cxn modelId="{C6F43BA0-FB51-429A-B3CC-F7FEED4E0EEE}" type="presParOf" srcId="{07832C9C-B380-4639-959A-30F84E964921}" destId="{492E6CFE-463B-4B36-AAD3-E1DB9A03D529}" srcOrd="6" destOrd="0" presId="urn:microsoft.com/office/officeart/2008/layout/PictureStrips"/>
    <dgm:cxn modelId="{8C404006-3FF8-4FAE-8BE0-7D7B2A6C00BE}" type="presParOf" srcId="{492E6CFE-463B-4B36-AAD3-E1DB9A03D529}" destId="{1B6666F8-7494-4FFC-9544-592C5C6BD54D}" srcOrd="0" destOrd="0" presId="urn:microsoft.com/office/officeart/2008/layout/PictureStrips"/>
    <dgm:cxn modelId="{25DC94ED-683D-473B-9724-1C8793BF26D7}" type="presParOf" srcId="{492E6CFE-463B-4B36-AAD3-E1DB9A03D529}" destId="{7393F137-82BB-4B83-BDD9-D516F2D9640F}" srcOrd="1" destOrd="0" presId="urn:microsoft.com/office/officeart/2008/layout/PictureStrips"/>
    <dgm:cxn modelId="{70A82A61-8AA9-4C36-AB16-9CDE067A6AC0}" type="presParOf" srcId="{07832C9C-B380-4639-959A-30F84E964921}" destId="{2056C63A-CFC7-4F07-AA15-CF71B32476CF}" srcOrd="7" destOrd="0" presId="urn:microsoft.com/office/officeart/2008/layout/PictureStrips"/>
    <dgm:cxn modelId="{A6F93155-2B20-41F8-AFBC-6A7EC090064F}" type="presParOf" srcId="{07832C9C-B380-4639-959A-30F84E964921}" destId="{7D483BA2-1E1E-4432-8A82-BEBA69002DDE}" srcOrd="8" destOrd="0" presId="urn:microsoft.com/office/officeart/2008/layout/PictureStrips"/>
    <dgm:cxn modelId="{299E87E9-5173-4706-9A19-2CF45B363320}" type="presParOf" srcId="{7D483BA2-1E1E-4432-8A82-BEBA69002DDE}" destId="{5D61E2DD-E423-4196-9B64-E92592A869DF}" srcOrd="0" destOrd="0" presId="urn:microsoft.com/office/officeart/2008/layout/PictureStrips"/>
    <dgm:cxn modelId="{23142398-8BAB-48A9-8BE4-64C24260A9A1}" type="presParOf" srcId="{7D483BA2-1E1E-4432-8A82-BEBA69002DDE}" destId="{5E4C926E-B693-4F50-B3BA-DF481CFAE110}" srcOrd="1" destOrd="0" presId="urn:microsoft.com/office/officeart/2008/layout/PictureStrips"/>
    <dgm:cxn modelId="{EBA6877B-E317-47BB-A27D-38A3A15F32BF}" type="presParOf" srcId="{07832C9C-B380-4639-959A-30F84E964921}" destId="{547E2795-4E35-4D35-9133-EEBC84F290DC}" srcOrd="9" destOrd="0" presId="urn:microsoft.com/office/officeart/2008/layout/PictureStrips"/>
    <dgm:cxn modelId="{3A1C774F-92C4-4592-A6F7-818E622B6DE3}" type="presParOf" srcId="{07832C9C-B380-4639-959A-30F84E964921}" destId="{7F20C479-1402-468C-B4C8-B14C49C1AD43}" srcOrd="10" destOrd="0" presId="urn:microsoft.com/office/officeart/2008/layout/PictureStrips"/>
    <dgm:cxn modelId="{F499BE2C-D79A-4EC9-BAC0-D80CCD732719}" type="presParOf" srcId="{7F20C479-1402-468C-B4C8-B14C49C1AD43}" destId="{38006D77-01F4-4AB4-8E06-A2F0E6A0B12F}" srcOrd="0" destOrd="0" presId="urn:microsoft.com/office/officeart/2008/layout/PictureStrips"/>
    <dgm:cxn modelId="{29312476-4499-4F34-9C45-64B4CEDC50AD}" type="presParOf" srcId="{7F20C479-1402-468C-B4C8-B14C49C1AD43}" destId="{1D53AFD8-57C2-466C-A66A-A122B0FC9B25}" srcOrd="1" destOrd="0" presId="urn:microsoft.com/office/officeart/2008/layout/PictureStrips"/>
    <dgm:cxn modelId="{72078C11-1644-4574-8919-80604F54F691}" type="presParOf" srcId="{07832C9C-B380-4639-959A-30F84E964921}" destId="{93EB69DD-E5ED-44CF-A183-D758F365F7A6}" srcOrd="11" destOrd="0" presId="urn:microsoft.com/office/officeart/2008/layout/PictureStrips"/>
    <dgm:cxn modelId="{98AAFBDA-6F6F-448B-8C9C-6B5886DE9C5A}" type="presParOf" srcId="{07832C9C-B380-4639-959A-30F84E964921}" destId="{5494E6EE-496B-41F4-AD11-56715847254F}" srcOrd="12" destOrd="0" presId="urn:microsoft.com/office/officeart/2008/layout/PictureStrips"/>
    <dgm:cxn modelId="{7B5F86FE-6A6B-4C6D-855C-6A87A8E7CC96}" type="presParOf" srcId="{5494E6EE-496B-41F4-AD11-56715847254F}" destId="{D84637EB-67DD-4210-B9F9-B2898F022EFB}" srcOrd="0" destOrd="0" presId="urn:microsoft.com/office/officeart/2008/layout/PictureStrips"/>
    <dgm:cxn modelId="{9F8B6771-7283-478E-8352-A6B35B7BA9D1}" type="presParOf" srcId="{5494E6EE-496B-41F4-AD11-56715847254F}" destId="{7AD68BE2-A963-4792-AE55-38C442ACD7A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BA7328-66D8-4869-A8E5-A8933C5C4DC1}" type="doc">
      <dgm:prSet loTypeId="urn:microsoft.com/office/officeart/2005/8/layout/pList1#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0531F7-450F-4FCF-8BC6-E5CB351B5A6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Налоговые доходы</a:t>
          </a:r>
          <a:endParaRPr lang="ru-RU" sz="1600" b="1" dirty="0">
            <a:solidFill>
              <a:schemeClr val="tx1"/>
            </a:solidFill>
          </a:endParaRPr>
        </a:p>
      </dgm:t>
    </dgm:pt>
    <dgm:pt modelId="{BC41B109-91A9-4363-8CFE-C753C7FE9B36}" type="parTrans" cxnId="{240305F6-A8A4-4CE9-8C55-D8FD812FC12A}">
      <dgm:prSet/>
      <dgm:spPr/>
      <dgm:t>
        <a:bodyPr/>
        <a:lstStyle/>
        <a:p>
          <a:endParaRPr lang="ru-RU"/>
        </a:p>
      </dgm:t>
    </dgm:pt>
    <dgm:pt modelId="{EC4565AF-2323-4D1D-B93A-186C0C5BB02C}" type="sibTrans" cxnId="{240305F6-A8A4-4CE9-8C55-D8FD812FC12A}">
      <dgm:prSet/>
      <dgm:spPr/>
      <dgm:t>
        <a:bodyPr/>
        <a:lstStyle/>
        <a:p>
          <a:endParaRPr lang="ru-RU"/>
        </a:p>
      </dgm:t>
    </dgm:pt>
    <dgm:pt modelId="{D44415D8-465A-40DA-8C42-7E8D954ED8B9}">
      <dgm:prSet phldrT="[Текст]" custT="1"/>
      <dgm:spPr/>
      <dgm:t>
        <a:bodyPr/>
        <a:lstStyle/>
        <a:p>
          <a:r>
            <a:rPr lang="ru-RU" sz="1200" dirty="0" smtClean="0"/>
            <a:t>Налог на доходы физических лиц</a:t>
          </a:r>
          <a:endParaRPr lang="ru-RU" sz="1200" dirty="0"/>
        </a:p>
      </dgm:t>
    </dgm:pt>
    <dgm:pt modelId="{AAA896A3-B8F4-4C3B-A83D-010B36E23727}" type="parTrans" cxnId="{08D1FC34-9FB9-46F8-8720-940EFA0EC47A}">
      <dgm:prSet/>
      <dgm:spPr/>
      <dgm:t>
        <a:bodyPr/>
        <a:lstStyle/>
        <a:p>
          <a:endParaRPr lang="ru-RU"/>
        </a:p>
      </dgm:t>
    </dgm:pt>
    <dgm:pt modelId="{2209E762-8E28-4E07-8060-EE4B92ACD1BD}" type="sibTrans" cxnId="{08D1FC34-9FB9-46F8-8720-940EFA0EC47A}">
      <dgm:prSet/>
      <dgm:spPr/>
      <dgm:t>
        <a:bodyPr/>
        <a:lstStyle/>
        <a:p>
          <a:endParaRPr lang="ru-RU"/>
        </a:p>
      </dgm:t>
    </dgm:pt>
    <dgm:pt modelId="{A1F3BD2C-F7A0-4618-863E-4881CEF2BE18}">
      <dgm:prSet phldrT="[Текст]" custT="1"/>
      <dgm:spPr/>
      <dgm:t>
        <a:bodyPr/>
        <a:lstStyle/>
        <a:p>
          <a:r>
            <a:rPr lang="ru-RU" sz="1200" dirty="0" smtClean="0"/>
            <a:t>Акцизы по подакцизным товарам</a:t>
          </a:r>
          <a:endParaRPr lang="ru-RU" sz="1200" dirty="0"/>
        </a:p>
      </dgm:t>
    </dgm:pt>
    <dgm:pt modelId="{C8C830B7-6434-455C-9D01-0AD3718E26C7}" type="parTrans" cxnId="{BCAB4716-3C32-4B19-8897-F314285751FC}">
      <dgm:prSet/>
      <dgm:spPr/>
      <dgm:t>
        <a:bodyPr/>
        <a:lstStyle/>
        <a:p>
          <a:endParaRPr lang="ru-RU"/>
        </a:p>
      </dgm:t>
    </dgm:pt>
    <dgm:pt modelId="{B609307D-7848-46BE-8DC1-7ED682C11B72}" type="sibTrans" cxnId="{BCAB4716-3C32-4B19-8897-F314285751FC}">
      <dgm:prSet/>
      <dgm:spPr/>
      <dgm:t>
        <a:bodyPr/>
        <a:lstStyle/>
        <a:p>
          <a:endParaRPr lang="ru-RU"/>
        </a:p>
      </dgm:t>
    </dgm:pt>
    <dgm:pt modelId="{24F2FDF8-1F78-4313-BFCC-4C606652148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Неналоговые доходы</a:t>
          </a:r>
          <a:endParaRPr lang="ru-RU" sz="1600" b="1" dirty="0">
            <a:solidFill>
              <a:schemeClr val="tx1"/>
            </a:solidFill>
          </a:endParaRPr>
        </a:p>
      </dgm:t>
    </dgm:pt>
    <dgm:pt modelId="{8A0B7568-D631-42FE-B15C-3D6855E77502}" type="parTrans" cxnId="{83E661F2-5682-4150-9F1A-3B1A0146DA04}">
      <dgm:prSet/>
      <dgm:spPr/>
      <dgm:t>
        <a:bodyPr/>
        <a:lstStyle/>
        <a:p>
          <a:endParaRPr lang="ru-RU"/>
        </a:p>
      </dgm:t>
    </dgm:pt>
    <dgm:pt modelId="{FAAEA1FF-73BD-41A3-A6DE-79F944BC3032}" type="sibTrans" cxnId="{83E661F2-5682-4150-9F1A-3B1A0146DA04}">
      <dgm:prSet/>
      <dgm:spPr/>
      <dgm:t>
        <a:bodyPr/>
        <a:lstStyle/>
        <a:p>
          <a:endParaRPr lang="ru-RU"/>
        </a:p>
      </dgm:t>
    </dgm:pt>
    <dgm:pt modelId="{16CB2D78-D268-4039-95EF-DA9C63C04DF3}">
      <dgm:prSet phldrT="[Текст]" custT="1"/>
      <dgm:spPr/>
      <dgm:t>
        <a:bodyPr/>
        <a:lstStyle/>
        <a:p>
          <a:r>
            <a:rPr lang="ru-RU" sz="1200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1200" dirty="0"/>
        </a:p>
      </dgm:t>
    </dgm:pt>
    <dgm:pt modelId="{5F47D98D-C1CF-4BC1-AE4B-D0128DCCBF3F}" type="parTrans" cxnId="{9E8659A9-597B-40CB-8627-B21B45E5E811}">
      <dgm:prSet/>
      <dgm:spPr/>
      <dgm:t>
        <a:bodyPr/>
        <a:lstStyle/>
        <a:p>
          <a:endParaRPr lang="ru-RU"/>
        </a:p>
      </dgm:t>
    </dgm:pt>
    <dgm:pt modelId="{B6802380-EF42-4D59-A67A-821CE4D19C40}" type="sibTrans" cxnId="{9E8659A9-597B-40CB-8627-B21B45E5E811}">
      <dgm:prSet/>
      <dgm:spPr/>
      <dgm:t>
        <a:bodyPr/>
        <a:lstStyle/>
        <a:p>
          <a:endParaRPr lang="ru-RU"/>
        </a:p>
      </dgm:t>
    </dgm:pt>
    <dgm:pt modelId="{69DE8D21-7350-40A2-8C1F-C08F5AF14997}">
      <dgm:prSet phldrT="[Текст]" custT="1"/>
      <dgm:spPr/>
      <dgm:t>
        <a:bodyPr/>
        <a:lstStyle/>
        <a:p>
          <a:r>
            <a:rPr lang="ru-RU" sz="1200" dirty="0" smtClean="0"/>
            <a:t>Платежи при пользовании природными ресурсами</a:t>
          </a:r>
          <a:endParaRPr lang="ru-RU" sz="1200" dirty="0"/>
        </a:p>
      </dgm:t>
    </dgm:pt>
    <dgm:pt modelId="{6FE6E3A5-DA96-4174-9FB7-4877B2AB60F1}" type="parTrans" cxnId="{0D816871-409F-4685-85DE-B8200862E83C}">
      <dgm:prSet/>
      <dgm:spPr/>
      <dgm:t>
        <a:bodyPr/>
        <a:lstStyle/>
        <a:p>
          <a:endParaRPr lang="ru-RU"/>
        </a:p>
      </dgm:t>
    </dgm:pt>
    <dgm:pt modelId="{B3AC41CE-84D4-4DDA-AB69-AD1031E2CADB}" type="sibTrans" cxnId="{0D816871-409F-4685-85DE-B8200862E83C}">
      <dgm:prSet/>
      <dgm:spPr/>
      <dgm:t>
        <a:bodyPr/>
        <a:lstStyle/>
        <a:p>
          <a:endParaRPr lang="ru-RU"/>
        </a:p>
      </dgm:t>
    </dgm:pt>
    <dgm:pt modelId="{AE70AA85-B15D-4804-9CF4-D1B5091485E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Безвозмездные поступления</a:t>
          </a:r>
          <a:endParaRPr lang="ru-RU" sz="1600" b="1" dirty="0">
            <a:solidFill>
              <a:schemeClr val="tx1"/>
            </a:solidFill>
          </a:endParaRPr>
        </a:p>
      </dgm:t>
    </dgm:pt>
    <dgm:pt modelId="{0C643FC2-7502-44C1-8D82-B9695C408C41}" type="parTrans" cxnId="{940DC1CA-B9EE-4892-8B1E-71B48A6831C9}">
      <dgm:prSet/>
      <dgm:spPr/>
      <dgm:t>
        <a:bodyPr/>
        <a:lstStyle/>
        <a:p>
          <a:endParaRPr lang="ru-RU"/>
        </a:p>
      </dgm:t>
    </dgm:pt>
    <dgm:pt modelId="{72FF0D34-BC6F-4867-AEC5-1074437EB5AF}" type="sibTrans" cxnId="{940DC1CA-B9EE-4892-8B1E-71B48A6831C9}">
      <dgm:prSet/>
      <dgm:spPr/>
      <dgm:t>
        <a:bodyPr/>
        <a:lstStyle/>
        <a:p>
          <a:endParaRPr lang="ru-RU"/>
        </a:p>
      </dgm:t>
    </dgm:pt>
    <dgm:pt modelId="{098CF677-1FF6-42F3-8282-F9CD81437BFA}">
      <dgm:prSet phldrT="[Текст]" custT="1"/>
      <dgm:spPr/>
      <dgm:t>
        <a:bodyPr/>
        <a:lstStyle/>
        <a:p>
          <a:r>
            <a:rPr lang="ru-RU" sz="1200" dirty="0" smtClean="0"/>
            <a:t>Дотации </a:t>
          </a:r>
          <a:endParaRPr lang="ru-RU" sz="1200" dirty="0"/>
        </a:p>
      </dgm:t>
    </dgm:pt>
    <dgm:pt modelId="{947BB8F3-D23E-48C9-A874-FBDFF0C6E99A}" type="parTrans" cxnId="{6A60F65A-C317-46DC-B822-5BF0A9D3D069}">
      <dgm:prSet/>
      <dgm:spPr/>
      <dgm:t>
        <a:bodyPr/>
        <a:lstStyle/>
        <a:p>
          <a:endParaRPr lang="ru-RU"/>
        </a:p>
      </dgm:t>
    </dgm:pt>
    <dgm:pt modelId="{5DEFF418-D3CC-4F92-891D-FF98ECC92202}" type="sibTrans" cxnId="{6A60F65A-C317-46DC-B822-5BF0A9D3D069}">
      <dgm:prSet/>
      <dgm:spPr/>
      <dgm:t>
        <a:bodyPr/>
        <a:lstStyle/>
        <a:p>
          <a:endParaRPr lang="ru-RU"/>
        </a:p>
      </dgm:t>
    </dgm:pt>
    <dgm:pt modelId="{CE0A53FA-BCEB-4BB0-9455-B221464E1E89}">
      <dgm:prSet phldrT="[Текст]" custT="1"/>
      <dgm:spPr/>
      <dgm:t>
        <a:bodyPr/>
        <a:lstStyle/>
        <a:p>
          <a:endParaRPr lang="ru-RU" sz="1200" dirty="0"/>
        </a:p>
      </dgm:t>
    </dgm:pt>
    <dgm:pt modelId="{9DE4FDB4-E131-48BA-804A-BAD7B70CE17F}" type="parTrans" cxnId="{4D512C0F-D7C9-4E1B-B7F2-708A6CD5C094}">
      <dgm:prSet/>
      <dgm:spPr/>
      <dgm:t>
        <a:bodyPr/>
        <a:lstStyle/>
        <a:p>
          <a:endParaRPr lang="ru-RU"/>
        </a:p>
      </dgm:t>
    </dgm:pt>
    <dgm:pt modelId="{D6A56C86-9D2E-4898-9FFB-57229568CE2B}" type="sibTrans" cxnId="{4D512C0F-D7C9-4E1B-B7F2-708A6CD5C094}">
      <dgm:prSet/>
      <dgm:spPr/>
      <dgm:t>
        <a:bodyPr/>
        <a:lstStyle/>
        <a:p>
          <a:endParaRPr lang="ru-RU"/>
        </a:p>
      </dgm:t>
    </dgm:pt>
    <dgm:pt modelId="{ACFF66AD-D256-4F50-B34F-C32DA3AC8E72}">
      <dgm:prSet phldrT="[Текст]" custT="1"/>
      <dgm:spPr/>
      <dgm:t>
        <a:bodyPr/>
        <a:lstStyle/>
        <a:p>
          <a:r>
            <a:rPr lang="ru-RU" sz="1200" dirty="0" smtClean="0"/>
            <a:t>Налог, взимаемый в связи с применением упрощенной системы налогообложения</a:t>
          </a:r>
          <a:endParaRPr lang="ru-RU" sz="1200" dirty="0"/>
        </a:p>
      </dgm:t>
    </dgm:pt>
    <dgm:pt modelId="{74303137-550D-4D30-B1B5-0DB0F931212C}" type="parTrans" cxnId="{314A77EA-9DE0-4FEF-8209-64A740B64209}">
      <dgm:prSet/>
      <dgm:spPr/>
      <dgm:t>
        <a:bodyPr/>
        <a:lstStyle/>
        <a:p>
          <a:endParaRPr lang="ru-RU"/>
        </a:p>
      </dgm:t>
    </dgm:pt>
    <dgm:pt modelId="{0F9C6BCF-34D5-4EA1-A802-4620A6B03703}" type="sibTrans" cxnId="{314A77EA-9DE0-4FEF-8209-64A740B64209}">
      <dgm:prSet/>
      <dgm:spPr/>
      <dgm:t>
        <a:bodyPr/>
        <a:lstStyle/>
        <a:p>
          <a:endParaRPr lang="ru-RU"/>
        </a:p>
      </dgm:t>
    </dgm:pt>
    <dgm:pt modelId="{52FDC001-8A55-4EBA-BF2C-E7B9DC85BA23}">
      <dgm:prSet phldrT="[Текст]" custT="1"/>
      <dgm:spPr/>
      <dgm:t>
        <a:bodyPr/>
        <a:lstStyle/>
        <a:p>
          <a:endParaRPr lang="ru-RU" sz="1200" dirty="0"/>
        </a:p>
      </dgm:t>
    </dgm:pt>
    <dgm:pt modelId="{2DC6DE3D-A6D0-4A5A-9361-DDACDD51F2D2}" type="parTrans" cxnId="{1077CC4E-87BC-480F-A3FC-2F5A0F4BFA9C}">
      <dgm:prSet/>
      <dgm:spPr/>
      <dgm:t>
        <a:bodyPr/>
        <a:lstStyle/>
        <a:p>
          <a:endParaRPr lang="ru-RU"/>
        </a:p>
      </dgm:t>
    </dgm:pt>
    <dgm:pt modelId="{6204DE5A-0BC0-43A2-9BC3-696A3BF69F8D}" type="sibTrans" cxnId="{1077CC4E-87BC-480F-A3FC-2F5A0F4BFA9C}">
      <dgm:prSet/>
      <dgm:spPr/>
      <dgm:t>
        <a:bodyPr/>
        <a:lstStyle/>
        <a:p>
          <a:endParaRPr lang="ru-RU"/>
        </a:p>
      </dgm:t>
    </dgm:pt>
    <dgm:pt modelId="{58E9F1D9-CE43-4E9A-8EC7-F16CD9B36810}">
      <dgm:prSet phldrT="[Текст]" custT="1"/>
      <dgm:spPr/>
      <dgm:t>
        <a:bodyPr/>
        <a:lstStyle/>
        <a:p>
          <a:r>
            <a:rPr lang="ru-RU" sz="1200" dirty="0" smtClean="0"/>
            <a:t>Единый налог на вмененный доход для отдельных видов деятельности</a:t>
          </a:r>
          <a:endParaRPr lang="ru-RU" sz="1200" dirty="0"/>
        </a:p>
      </dgm:t>
    </dgm:pt>
    <dgm:pt modelId="{BF8EE248-47A3-4DCF-90E1-8DDE0BAC565A}" type="parTrans" cxnId="{F0E77B80-6F3A-4724-BCDE-3F7E44724905}">
      <dgm:prSet/>
      <dgm:spPr/>
      <dgm:t>
        <a:bodyPr/>
        <a:lstStyle/>
        <a:p>
          <a:endParaRPr lang="ru-RU"/>
        </a:p>
      </dgm:t>
    </dgm:pt>
    <dgm:pt modelId="{3ADC6A8B-D868-4609-959B-C7C01F2D6F09}" type="sibTrans" cxnId="{F0E77B80-6F3A-4724-BCDE-3F7E44724905}">
      <dgm:prSet/>
      <dgm:spPr/>
      <dgm:t>
        <a:bodyPr/>
        <a:lstStyle/>
        <a:p>
          <a:endParaRPr lang="ru-RU"/>
        </a:p>
      </dgm:t>
    </dgm:pt>
    <dgm:pt modelId="{D2C0D2BB-6F03-4893-A488-8989C8DFC081}">
      <dgm:prSet phldrT="[Текст]" custT="1"/>
      <dgm:spPr/>
      <dgm:t>
        <a:bodyPr/>
        <a:lstStyle/>
        <a:p>
          <a:r>
            <a:rPr lang="ru-RU" sz="1200" dirty="0" smtClean="0"/>
            <a:t>Единый сельскохозяйственный налог</a:t>
          </a:r>
          <a:endParaRPr lang="ru-RU" sz="1200" dirty="0"/>
        </a:p>
      </dgm:t>
    </dgm:pt>
    <dgm:pt modelId="{59BCF4A3-2A65-40EC-9A8B-7FC221120F0A}" type="parTrans" cxnId="{E522CA03-29FF-4146-BAEA-D92C61C829F4}">
      <dgm:prSet/>
      <dgm:spPr/>
      <dgm:t>
        <a:bodyPr/>
        <a:lstStyle/>
        <a:p>
          <a:endParaRPr lang="ru-RU"/>
        </a:p>
      </dgm:t>
    </dgm:pt>
    <dgm:pt modelId="{73AEEA78-D44A-40A3-9CD2-25E211715157}" type="sibTrans" cxnId="{E522CA03-29FF-4146-BAEA-D92C61C829F4}">
      <dgm:prSet/>
      <dgm:spPr/>
      <dgm:t>
        <a:bodyPr/>
        <a:lstStyle/>
        <a:p>
          <a:endParaRPr lang="ru-RU"/>
        </a:p>
      </dgm:t>
    </dgm:pt>
    <dgm:pt modelId="{EC26B206-3D49-4EA9-A223-908311E3F600}">
      <dgm:prSet phldrT="[Текст]" custT="1"/>
      <dgm:spPr/>
      <dgm:t>
        <a:bodyPr/>
        <a:lstStyle/>
        <a:p>
          <a:r>
            <a:rPr lang="ru-RU" sz="1200" dirty="0" smtClean="0"/>
            <a:t>Налог, взимаемый в связи с применением патентной системы налогообложения</a:t>
          </a:r>
          <a:endParaRPr lang="ru-RU" sz="1200" dirty="0"/>
        </a:p>
      </dgm:t>
    </dgm:pt>
    <dgm:pt modelId="{AF2F5F78-2F74-4CA4-805E-F4A883292E5D}" type="parTrans" cxnId="{147F73B7-B35C-4E08-89AD-14F86F63BC5B}">
      <dgm:prSet/>
      <dgm:spPr/>
      <dgm:t>
        <a:bodyPr/>
        <a:lstStyle/>
        <a:p>
          <a:endParaRPr lang="ru-RU"/>
        </a:p>
      </dgm:t>
    </dgm:pt>
    <dgm:pt modelId="{E248A297-F114-41C9-B3A0-35772B5D85B2}" type="sibTrans" cxnId="{147F73B7-B35C-4E08-89AD-14F86F63BC5B}">
      <dgm:prSet/>
      <dgm:spPr/>
      <dgm:t>
        <a:bodyPr/>
        <a:lstStyle/>
        <a:p>
          <a:endParaRPr lang="ru-RU"/>
        </a:p>
      </dgm:t>
    </dgm:pt>
    <dgm:pt modelId="{B83BA85E-B6F6-4812-8705-232C63082EF2}">
      <dgm:prSet phldrT="[Текст]" custT="1"/>
      <dgm:spPr/>
      <dgm:t>
        <a:bodyPr/>
        <a:lstStyle/>
        <a:p>
          <a:r>
            <a:rPr lang="ru-RU" sz="1200" dirty="0" smtClean="0"/>
            <a:t>Государственная пошлина </a:t>
          </a:r>
          <a:endParaRPr lang="ru-RU" sz="1200" dirty="0"/>
        </a:p>
      </dgm:t>
    </dgm:pt>
    <dgm:pt modelId="{92F377BA-58E5-4C12-B1E8-443C8D3D12CD}" type="parTrans" cxnId="{FA895C50-0AC2-4CC9-BF5D-1D47FEADC011}">
      <dgm:prSet/>
      <dgm:spPr/>
      <dgm:t>
        <a:bodyPr/>
        <a:lstStyle/>
        <a:p>
          <a:endParaRPr lang="ru-RU"/>
        </a:p>
      </dgm:t>
    </dgm:pt>
    <dgm:pt modelId="{59A65528-FAB3-4A92-88DF-9E3CC2662328}" type="sibTrans" cxnId="{FA895C50-0AC2-4CC9-BF5D-1D47FEADC011}">
      <dgm:prSet/>
      <dgm:spPr/>
      <dgm:t>
        <a:bodyPr/>
        <a:lstStyle/>
        <a:p>
          <a:endParaRPr lang="ru-RU"/>
        </a:p>
      </dgm:t>
    </dgm:pt>
    <dgm:pt modelId="{570A32E7-B6CE-4406-B991-2A271DB31DB7}">
      <dgm:prSet phldrT="[Текст]" custT="1"/>
      <dgm:spPr/>
      <dgm:t>
        <a:bodyPr/>
        <a:lstStyle/>
        <a:p>
          <a:endParaRPr lang="ru-RU" sz="1200" dirty="0"/>
        </a:p>
      </dgm:t>
    </dgm:pt>
    <dgm:pt modelId="{F9398315-9875-4451-A537-893941089FB8}" type="parTrans" cxnId="{D199F0C9-87C1-402C-B0D9-3C0D6328FEEF}">
      <dgm:prSet/>
      <dgm:spPr/>
      <dgm:t>
        <a:bodyPr/>
        <a:lstStyle/>
        <a:p>
          <a:endParaRPr lang="ru-RU"/>
        </a:p>
      </dgm:t>
    </dgm:pt>
    <dgm:pt modelId="{4B2E465B-A589-4F9F-BC16-0FB197946EFD}" type="sibTrans" cxnId="{D199F0C9-87C1-402C-B0D9-3C0D6328FEEF}">
      <dgm:prSet/>
      <dgm:spPr/>
      <dgm:t>
        <a:bodyPr/>
        <a:lstStyle/>
        <a:p>
          <a:endParaRPr lang="ru-RU"/>
        </a:p>
      </dgm:t>
    </dgm:pt>
    <dgm:pt modelId="{0BC8E1D1-81EF-4F8A-BA6C-CC1AC72AA000}">
      <dgm:prSet phldrT="[Текст]" custT="1"/>
      <dgm:spPr/>
      <dgm:t>
        <a:bodyPr/>
        <a:lstStyle/>
        <a:p>
          <a:r>
            <a:rPr lang="ru-RU" sz="1200" dirty="0" smtClean="0"/>
            <a:t>Доходы от оказания платных услуг (работ) и компенсации затрат государства</a:t>
          </a:r>
          <a:endParaRPr lang="ru-RU" sz="1200" dirty="0"/>
        </a:p>
      </dgm:t>
    </dgm:pt>
    <dgm:pt modelId="{4F7BC648-84FC-448F-9A04-ACAC1BCC6247}" type="parTrans" cxnId="{B0401D80-5754-42FD-BA85-4B8F4435242F}">
      <dgm:prSet/>
      <dgm:spPr/>
      <dgm:t>
        <a:bodyPr/>
        <a:lstStyle/>
        <a:p>
          <a:endParaRPr lang="ru-RU"/>
        </a:p>
      </dgm:t>
    </dgm:pt>
    <dgm:pt modelId="{2B1145BE-0CE1-4FD5-A13A-ECABD067E60E}" type="sibTrans" cxnId="{B0401D80-5754-42FD-BA85-4B8F4435242F}">
      <dgm:prSet/>
      <dgm:spPr/>
      <dgm:t>
        <a:bodyPr/>
        <a:lstStyle/>
        <a:p>
          <a:endParaRPr lang="ru-RU"/>
        </a:p>
      </dgm:t>
    </dgm:pt>
    <dgm:pt modelId="{C642F6F1-500F-4A9A-9617-279617FFA631}">
      <dgm:prSet phldrT="[Текст]" custT="1"/>
      <dgm:spPr/>
      <dgm:t>
        <a:bodyPr/>
        <a:lstStyle/>
        <a:p>
          <a:r>
            <a:rPr lang="ru-RU" sz="1200" dirty="0" smtClean="0"/>
            <a:t>Доходы от продажи материальных и нематериальных активов</a:t>
          </a:r>
          <a:endParaRPr lang="ru-RU" sz="1200" dirty="0"/>
        </a:p>
      </dgm:t>
    </dgm:pt>
    <dgm:pt modelId="{DF68FABE-CB94-490F-83CE-B4B18DA72033}" type="parTrans" cxnId="{A89DBFD9-AB9B-4C5A-867A-BF659D8FF132}">
      <dgm:prSet/>
      <dgm:spPr/>
      <dgm:t>
        <a:bodyPr/>
        <a:lstStyle/>
        <a:p>
          <a:endParaRPr lang="ru-RU"/>
        </a:p>
      </dgm:t>
    </dgm:pt>
    <dgm:pt modelId="{CF041374-4709-455F-B0EE-615771430AA9}" type="sibTrans" cxnId="{A89DBFD9-AB9B-4C5A-867A-BF659D8FF132}">
      <dgm:prSet/>
      <dgm:spPr/>
      <dgm:t>
        <a:bodyPr/>
        <a:lstStyle/>
        <a:p>
          <a:endParaRPr lang="ru-RU"/>
        </a:p>
      </dgm:t>
    </dgm:pt>
    <dgm:pt modelId="{B02539A0-4278-45F6-98FE-9E7B78AB42F5}">
      <dgm:prSet phldrT="[Текст]" custT="1"/>
      <dgm:spPr/>
      <dgm:t>
        <a:bodyPr/>
        <a:lstStyle/>
        <a:p>
          <a:r>
            <a:rPr lang="ru-RU" sz="1200" dirty="0" smtClean="0"/>
            <a:t>Штрафы, санкции, возмещение ущерба</a:t>
          </a:r>
          <a:endParaRPr lang="ru-RU" sz="1200" dirty="0"/>
        </a:p>
      </dgm:t>
    </dgm:pt>
    <dgm:pt modelId="{34F33AF2-6A45-4E8B-9C09-1D366AA19624}" type="parTrans" cxnId="{A583EEF3-6F0E-442C-A8C0-083381F09928}">
      <dgm:prSet/>
      <dgm:spPr/>
      <dgm:t>
        <a:bodyPr/>
        <a:lstStyle/>
        <a:p>
          <a:endParaRPr lang="ru-RU"/>
        </a:p>
      </dgm:t>
    </dgm:pt>
    <dgm:pt modelId="{4BBFCA63-7C07-442C-855C-E9375E96A7E9}" type="sibTrans" cxnId="{A583EEF3-6F0E-442C-A8C0-083381F09928}">
      <dgm:prSet/>
      <dgm:spPr/>
      <dgm:t>
        <a:bodyPr/>
        <a:lstStyle/>
        <a:p>
          <a:endParaRPr lang="ru-RU"/>
        </a:p>
      </dgm:t>
    </dgm:pt>
    <dgm:pt modelId="{56C798EE-D509-4C27-96AB-47685F31F66F}">
      <dgm:prSet phldrT="[Текст]" custT="1"/>
      <dgm:spPr/>
      <dgm:t>
        <a:bodyPr/>
        <a:lstStyle/>
        <a:p>
          <a:r>
            <a:rPr lang="ru-RU" sz="1200" dirty="0" smtClean="0"/>
            <a:t>Прочие неналоговые доходы</a:t>
          </a:r>
          <a:endParaRPr lang="ru-RU" sz="1200" dirty="0"/>
        </a:p>
      </dgm:t>
    </dgm:pt>
    <dgm:pt modelId="{E79A7F04-0469-4ECA-95CF-3AA9C1A8B76F}" type="parTrans" cxnId="{2FFF0F40-9A02-4B74-885C-9A6CB7B59D53}">
      <dgm:prSet/>
      <dgm:spPr/>
      <dgm:t>
        <a:bodyPr/>
        <a:lstStyle/>
        <a:p>
          <a:endParaRPr lang="ru-RU"/>
        </a:p>
      </dgm:t>
    </dgm:pt>
    <dgm:pt modelId="{DB7F28E1-0851-488B-9A8C-987C987BCBA5}" type="sibTrans" cxnId="{2FFF0F40-9A02-4B74-885C-9A6CB7B59D53}">
      <dgm:prSet/>
      <dgm:spPr/>
      <dgm:t>
        <a:bodyPr/>
        <a:lstStyle/>
        <a:p>
          <a:endParaRPr lang="ru-RU"/>
        </a:p>
      </dgm:t>
    </dgm:pt>
    <dgm:pt modelId="{C2D6E964-665F-42BF-A6DE-8D87C2A7A311}">
      <dgm:prSet phldrT="[Текст]" custT="1"/>
      <dgm:spPr/>
      <dgm:t>
        <a:bodyPr/>
        <a:lstStyle/>
        <a:p>
          <a:r>
            <a:rPr lang="ru-RU" sz="1200" dirty="0" smtClean="0"/>
            <a:t>Субсидии </a:t>
          </a:r>
          <a:endParaRPr lang="ru-RU" sz="1200" dirty="0"/>
        </a:p>
      </dgm:t>
    </dgm:pt>
    <dgm:pt modelId="{D74A8268-EFE6-473B-9A38-3F3F665EB83C}" type="parTrans" cxnId="{D83AE3FA-36EA-4E53-9EE7-A34473A90964}">
      <dgm:prSet/>
      <dgm:spPr/>
      <dgm:t>
        <a:bodyPr/>
        <a:lstStyle/>
        <a:p>
          <a:endParaRPr lang="ru-RU"/>
        </a:p>
      </dgm:t>
    </dgm:pt>
    <dgm:pt modelId="{4C3E6890-0CD0-4BCB-B901-61D50E4E8212}" type="sibTrans" cxnId="{D83AE3FA-36EA-4E53-9EE7-A34473A90964}">
      <dgm:prSet/>
      <dgm:spPr/>
      <dgm:t>
        <a:bodyPr/>
        <a:lstStyle/>
        <a:p>
          <a:endParaRPr lang="ru-RU"/>
        </a:p>
      </dgm:t>
    </dgm:pt>
    <dgm:pt modelId="{0ED2FCE4-BFF8-4797-9C6A-6A379E0DE92C}">
      <dgm:prSet phldrT="[Текст]" custT="1"/>
      <dgm:spPr/>
      <dgm:t>
        <a:bodyPr/>
        <a:lstStyle/>
        <a:p>
          <a:r>
            <a:rPr lang="ru-RU" sz="1200" dirty="0" smtClean="0"/>
            <a:t>Субвенции</a:t>
          </a:r>
          <a:endParaRPr lang="ru-RU" sz="1200" dirty="0"/>
        </a:p>
      </dgm:t>
    </dgm:pt>
    <dgm:pt modelId="{47838A66-C6E3-477D-BDF9-D14D43FEDF1B}" type="parTrans" cxnId="{603C0FF3-804F-4F81-B9FE-DE7C37B1D835}">
      <dgm:prSet/>
      <dgm:spPr/>
      <dgm:t>
        <a:bodyPr/>
        <a:lstStyle/>
        <a:p>
          <a:endParaRPr lang="ru-RU"/>
        </a:p>
      </dgm:t>
    </dgm:pt>
    <dgm:pt modelId="{6830595A-99C6-4C37-A374-3D9E10873381}" type="sibTrans" cxnId="{603C0FF3-804F-4F81-B9FE-DE7C37B1D835}">
      <dgm:prSet/>
      <dgm:spPr/>
      <dgm:t>
        <a:bodyPr/>
        <a:lstStyle/>
        <a:p>
          <a:endParaRPr lang="ru-RU"/>
        </a:p>
      </dgm:t>
    </dgm:pt>
    <dgm:pt modelId="{CD1C388B-5831-4098-A6AB-F8249F711559}">
      <dgm:prSet phldrT="[Текст]" custT="1"/>
      <dgm:spPr/>
      <dgm:t>
        <a:bodyPr/>
        <a:lstStyle/>
        <a:p>
          <a:r>
            <a:rPr lang="ru-RU" sz="1200" dirty="0" smtClean="0"/>
            <a:t>Иные межбюджетные трансферты</a:t>
          </a:r>
          <a:endParaRPr lang="ru-RU" sz="1200" dirty="0"/>
        </a:p>
      </dgm:t>
    </dgm:pt>
    <dgm:pt modelId="{D62CD290-4346-4DC8-8955-7B3E5C797A01}" type="parTrans" cxnId="{2A0941BF-C990-461B-9D4E-E25EE0D9A1D2}">
      <dgm:prSet/>
      <dgm:spPr/>
      <dgm:t>
        <a:bodyPr/>
        <a:lstStyle/>
        <a:p>
          <a:endParaRPr lang="ru-RU"/>
        </a:p>
      </dgm:t>
    </dgm:pt>
    <dgm:pt modelId="{E0C92078-EAE8-43EC-82D2-BB36985E16CE}" type="sibTrans" cxnId="{2A0941BF-C990-461B-9D4E-E25EE0D9A1D2}">
      <dgm:prSet/>
      <dgm:spPr/>
      <dgm:t>
        <a:bodyPr/>
        <a:lstStyle/>
        <a:p>
          <a:endParaRPr lang="ru-RU"/>
        </a:p>
      </dgm:t>
    </dgm:pt>
    <dgm:pt modelId="{B81481BF-F760-4A00-85DB-5000A3FA266C}">
      <dgm:prSet phldrT="[Текст]" custT="1"/>
      <dgm:spPr/>
      <dgm:t>
        <a:bodyPr/>
        <a:lstStyle/>
        <a:p>
          <a:r>
            <a:rPr lang="ru-RU" sz="1200" dirty="0" smtClean="0"/>
            <a:t>Прочие безвозмездные поступления от других бюджетов бюджетной системы</a:t>
          </a:r>
          <a:endParaRPr lang="ru-RU" sz="1200" dirty="0"/>
        </a:p>
      </dgm:t>
    </dgm:pt>
    <dgm:pt modelId="{5534110F-C653-4BB7-A6AA-700B6E8AEFA2}" type="parTrans" cxnId="{4D535088-38CF-40F6-A5BA-3C524DD7B5F1}">
      <dgm:prSet/>
      <dgm:spPr/>
      <dgm:t>
        <a:bodyPr/>
        <a:lstStyle/>
        <a:p>
          <a:endParaRPr lang="ru-RU"/>
        </a:p>
      </dgm:t>
    </dgm:pt>
    <dgm:pt modelId="{FBDAD602-F5E8-4D72-A9AD-DE246D5FCA19}" type="sibTrans" cxnId="{4D535088-38CF-40F6-A5BA-3C524DD7B5F1}">
      <dgm:prSet/>
      <dgm:spPr/>
      <dgm:t>
        <a:bodyPr/>
        <a:lstStyle/>
        <a:p>
          <a:endParaRPr lang="ru-RU"/>
        </a:p>
      </dgm:t>
    </dgm:pt>
    <dgm:pt modelId="{91A0737D-94B6-442C-A5D0-F232E57B7D08}" type="pres">
      <dgm:prSet presAssocID="{90BA7328-66D8-4869-A8E5-A8933C5C4D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BE5898-AE34-4642-9A24-3CFEF4A7E133}" type="pres">
      <dgm:prSet presAssocID="{560531F7-450F-4FCF-8BC6-E5CB351B5A61}" presName="compNode" presStyleCnt="0"/>
      <dgm:spPr/>
    </dgm:pt>
    <dgm:pt modelId="{B13479B5-3F18-4A7B-83E5-AE7AF5B83FD2}" type="pres">
      <dgm:prSet presAssocID="{560531F7-450F-4FCF-8BC6-E5CB351B5A61}" presName="pictRect" presStyleLbl="node1" presStyleIdx="0" presStyleCnt="3" custScaleX="71840" custScaleY="58705" custLinFactNeighborX="-1982" custLinFactNeighborY="-7431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321903D-07C7-44F9-97C1-05AB506CCFC7}" type="pres">
      <dgm:prSet presAssocID="{560531F7-450F-4FCF-8BC6-E5CB351B5A61}" presName="textRect" presStyleLbl="revTx" presStyleIdx="0" presStyleCnt="3" custLinFactY="-60483" custLinFactNeighborX="65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74ED9-E8A1-42BB-8936-E677C95580CF}" type="pres">
      <dgm:prSet presAssocID="{EC4565AF-2323-4D1D-B93A-186C0C5BB0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E58CE61-9502-49B7-ADAA-27741BDA11BE}" type="pres">
      <dgm:prSet presAssocID="{24F2FDF8-1F78-4313-BFCC-4C6066521483}" presName="compNode" presStyleCnt="0"/>
      <dgm:spPr/>
    </dgm:pt>
    <dgm:pt modelId="{577BABCE-A248-4112-A365-381EC2F1A356}" type="pres">
      <dgm:prSet presAssocID="{24F2FDF8-1F78-4313-BFCC-4C6066521483}" presName="pictRect" presStyleLbl="node1" presStyleIdx="1" presStyleCnt="3" custScaleX="71877" custScaleY="58802" custLinFactNeighborX="-7097" custLinFactNeighborY="-7429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FF94C3-9F57-420B-BEDC-89B61627338C}" type="pres">
      <dgm:prSet presAssocID="{24F2FDF8-1F78-4313-BFCC-4C6066521483}" presName="textRect" presStyleLbl="revTx" presStyleIdx="1" presStyleCnt="3" custLinFactY="-63038" custLinFactNeighborX="-279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7F4AD-DBA5-4ACA-A560-004CDCB7F18A}" type="pres">
      <dgm:prSet presAssocID="{FAAEA1FF-73BD-41A3-A6DE-79F944BC30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7BC62D8-4966-4BF5-B9C0-391C16E54A61}" type="pres">
      <dgm:prSet presAssocID="{AE70AA85-B15D-4804-9CF4-D1B5091485E6}" presName="compNode" presStyleCnt="0"/>
      <dgm:spPr/>
    </dgm:pt>
    <dgm:pt modelId="{D6EFF4FC-D60B-4EDB-BD02-3C06D78583DF}" type="pres">
      <dgm:prSet presAssocID="{AE70AA85-B15D-4804-9CF4-D1B5091485E6}" presName="pictRect" presStyleLbl="node1" presStyleIdx="2" presStyleCnt="3" custScaleX="71877" custScaleY="58802" custLinFactNeighborX="-9436" custLinFactNeighborY="-4610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84276C-DE5C-4C1D-BEB5-97E695E819AB}" type="pres">
      <dgm:prSet presAssocID="{AE70AA85-B15D-4804-9CF4-D1B5091485E6}" presName="textRect" presStyleLbl="revTx" presStyleIdx="2" presStyleCnt="3" custScaleX="79778" custScaleY="309354" custLinFactNeighborX="-5485" custLinFactNeighborY="-10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4A77EA-9DE0-4FEF-8209-64A740B64209}" srcId="{560531F7-450F-4FCF-8BC6-E5CB351B5A61}" destId="{ACFF66AD-D256-4F50-B34F-C32DA3AC8E72}" srcOrd="2" destOrd="0" parTransId="{74303137-550D-4D30-B1B5-0DB0F931212C}" sibTransId="{0F9C6BCF-34D5-4EA1-A802-4620A6B03703}"/>
    <dgm:cxn modelId="{E522CA03-29FF-4146-BAEA-D92C61C829F4}" srcId="{560531F7-450F-4FCF-8BC6-E5CB351B5A61}" destId="{D2C0D2BB-6F03-4893-A488-8989C8DFC081}" srcOrd="4" destOrd="0" parTransId="{59BCF4A3-2A65-40EC-9A8B-7FC221120F0A}" sibTransId="{73AEEA78-D44A-40A3-9CD2-25E211715157}"/>
    <dgm:cxn modelId="{B0401D80-5754-42FD-BA85-4B8F4435242F}" srcId="{24F2FDF8-1F78-4313-BFCC-4C6066521483}" destId="{0BC8E1D1-81EF-4F8A-BA6C-CC1AC72AA000}" srcOrd="2" destOrd="0" parTransId="{4F7BC648-84FC-448F-9A04-ACAC1BCC6247}" sibTransId="{2B1145BE-0CE1-4FD5-A13A-ECABD067E60E}"/>
    <dgm:cxn modelId="{A51B6891-3B3F-476B-87F4-FF7CED995DAF}" type="presOf" srcId="{69DE8D21-7350-40A2-8C1F-C08F5AF14997}" destId="{62FF94C3-9F57-420B-BEDC-89B61627338C}" srcOrd="0" destOrd="2" presId="urn:microsoft.com/office/officeart/2005/8/layout/pList1#1"/>
    <dgm:cxn modelId="{92900A1B-2C89-4A87-AC90-0848609CC443}" type="presOf" srcId="{FAAEA1FF-73BD-41A3-A6DE-79F944BC3032}" destId="{64E7F4AD-DBA5-4ACA-A560-004CDCB7F18A}" srcOrd="0" destOrd="0" presId="urn:microsoft.com/office/officeart/2005/8/layout/pList1#1"/>
    <dgm:cxn modelId="{AA907312-BE7C-45FA-9864-A1577F04059C}" type="presOf" srcId="{90BA7328-66D8-4869-A8E5-A8933C5C4DC1}" destId="{91A0737D-94B6-442C-A5D0-F232E57B7D08}" srcOrd="0" destOrd="0" presId="urn:microsoft.com/office/officeart/2005/8/layout/pList1#1"/>
    <dgm:cxn modelId="{A4E3F5F4-FB15-4060-88FB-4E5087E570A4}" type="presOf" srcId="{CE0A53FA-BCEB-4BB0-9455-B221464E1E89}" destId="{C321903D-07C7-44F9-97C1-05AB506CCFC7}" srcOrd="0" destOrd="10" presId="urn:microsoft.com/office/officeart/2005/8/layout/pList1#1"/>
    <dgm:cxn modelId="{A583EEF3-6F0E-442C-A8C0-083381F09928}" srcId="{24F2FDF8-1F78-4313-BFCC-4C6066521483}" destId="{B02539A0-4278-45F6-98FE-9E7B78AB42F5}" srcOrd="4" destOrd="0" parTransId="{34F33AF2-6A45-4E8B-9C09-1D366AA19624}" sibTransId="{4BBFCA63-7C07-442C-855C-E9375E96A7E9}"/>
    <dgm:cxn modelId="{1077CC4E-87BC-480F-A3FC-2F5A0F4BFA9C}" srcId="{560531F7-450F-4FCF-8BC6-E5CB351B5A61}" destId="{52FDC001-8A55-4EBA-BF2C-E7B9DC85BA23}" srcOrd="8" destOrd="0" parTransId="{2DC6DE3D-A6D0-4A5A-9361-DDACDD51F2D2}" sibTransId="{6204DE5A-0BC0-43A2-9BC3-696A3BF69F8D}"/>
    <dgm:cxn modelId="{FA895C50-0AC2-4CC9-BF5D-1D47FEADC011}" srcId="{560531F7-450F-4FCF-8BC6-E5CB351B5A61}" destId="{B83BA85E-B6F6-4812-8705-232C63082EF2}" srcOrd="6" destOrd="0" parTransId="{92F377BA-58E5-4C12-B1E8-443C8D3D12CD}" sibTransId="{59A65528-FAB3-4A92-88DF-9E3CC2662328}"/>
    <dgm:cxn modelId="{08D1FC34-9FB9-46F8-8720-940EFA0EC47A}" srcId="{560531F7-450F-4FCF-8BC6-E5CB351B5A61}" destId="{D44415D8-465A-40DA-8C42-7E8D954ED8B9}" srcOrd="0" destOrd="0" parTransId="{AAA896A3-B8F4-4C3B-A83D-010B36E23727}" sibTransId="{2209E762-8E28-4E07-8060-EE4B92ACD1BD}"/>
    <dgm:cxn modelId="{E995EA84-791F-420F-836B-2325A209C0D7}" type="presOf" srcId="{D44415D8-465A-40DA-8C42-7E8D954ED8B9}" destId="{C321903D-07C7-44F9-97C1-05AB506CCFC7}" srcOrd="0" destOrd="1" presId="urn:microsoft.com/office/officeart/2005/8/layout/pList1#1"/>
    <dgm:cxn modelId="{0FF73D13-95C5-4002-B9F2-F8E7BED6887D}" type="presOf" srcId="{EC4565AF-2323-4D1D-B93A-186C0C5BB02C}" destId="{3F574ED9-E8A1-42BB-8936-E677C95580CF}" srcOrd="0" destOrd="0" presId="urn:microsoft.com/office/officeart/2005/8/layout/pList1#1"/>
    <dgm:cxn modelId="{D199F0C9-87C1-402C-B0D9-3C0D6328FEEF}" srcId="{560531F7-450F-4FCF-8BC6-E5CB351B5A61}" destId="{570A32E7-B6CE-4406-B991-2A271DB31DB7}" srcOrd="7" destOrd="0" parTransId="{F9398315-9875-4451-A537-893941089FB8}" sibTransId="{4B2E465B-A589-4F9F-BC16-0FB197946EFD}"/>
    <dgm:cxn modelId="{A89DBFD9-AB9B-4C5A-867A-BF659D8FF132}" srcId="{24F2FDF8-1F78-4313-BFCC-4C6066521483}" destId="{C642F6F1-500F-4A9A-9617-279617FFA631}" srcOrd="3" destOrd="0" parTransId="{DF68FABE-CB94-490F-83CE-B4B18DA72033}" sibTransId="{CF041374-4709-455F-B0EE-615771430AA9}"/>
    <dgm:cxn modelId="{F0E77B80-6F3A-4724-BCDE-3F7E44724905}" srcId="{560531F7-450F-4FCF-8BC6-E5CB351B5A61}" destId="{58E9F1D9-CE43-4E9A-8EC7-F16CD9B36810}" srcOrd="3" destOrd="0" parTransId="{BF8EE248-47A3-4DCF-90E1-8DDE0BAC565A}" sibTransId="{3ADC6A8B-D868-4609-959B-C7C01F2D6F09}"/>
    <dgm:cxn modelId="{4D512C0F-D7C9-4E1B-B7F2-708A6CD5C094}" srcId="{560531F7-450F-4FCF-8BC6-E5CB351B5A61}" destId="{CE0A53FA-BCEB-4BB0-9455-B221464E1E89}" srcOrd="9" destOrd="0" parTransId="{9DE4FDB4-E131-48BA-804A-BAD7B70CE17F}" sibTransId="{D6A56C86-9D2E-4898-9FFB-57229568CE2B}"/>
    <dgm:cxn modelId="{36A0FFFF-6125-4CA4-8C46-E95F2B06A96C}" type="presOf" srcId="{58E9F1D9-CE43-4E9A-8EC7-F16CD9B36810}" destId="{C321903D-07C7-44F9-97C1-05AB506CCFC7}" srcOrd="0" destOrd="4" presId="urn:microsoft.com/office/officeart/2005/8/layout/pList1#1"/>
    <dgm:cxn modelId="{D83AE3FA-36EA-4E53-9EE7-A34473A90964}" srcId="{AE70AA85-B15D-4804-9CF4-D1B5091485E6}" destId="{C2D6E964-665F-42BF-A6DE-8D87C2A7A311}" srcOrd="1" destOrd="0" parTransId="{D74A8268-EFE6-473B-9A38-3F3F665EB83C}" sibTransId="{4C3E6890-0CD0-4BCB-B901-61D50E4E8212}"/>
    <dgm:cxn modelId="{DE317E62-918D-4DCD-80E3-C70C247081AB}" type="presOf" srcId="{EC26B206-3D49-4EA9-A223-908311E3F600}" destId="{C321903D-07C7-44F9-97C1-05AB506CCFC7}" srcOrd="0" destOrd="6" presId="urn:microsoft.com/office/officeart/2005/8/layout/pList1#1"/>
    <dgm:cxn modelId="{BCAB4716-3C32-4B19-8897-F314285751FC}" srcId="{560531F7-450F-4FCF-8BC6-E5CB351B5A61}" destId="{A1F3BD2C-F7A0-4618-863E-4881CEF2BE18}" srcOrd="1" destOrd="0" parTransId="{C8C830B7-6434-455C-9D01-0AD3718E26C7}" sibTransId="{B609307D-7848-46BE-8DC1-7ED682C11B72}"/>
    <dgm:cxn modelId="{E940FD89-480C-48A7-9CE2-C69349E02E42}" type="presOf" srcId="{AE70AA85-B15D-4804-9CF4-D1B5091485E6}" destId="{E384276C-DE5C-4C1D-BEB5-97E695E819AB}" srcOrd="0" destOrd="0" presId="urn:microsoft.com/office/officeart/2005/8/layout/pList1#1"/>
    <dgm:cxn modelId="{240305F6-A8A4-4CE9-8C55-D8FD812FC12A}" srcId="{90BA7328-66D8-4869-A8E5-A8933C5C4DC1}" destId="{560531F7-450F-4FCF-8BC6-E5CB351B5A61}" srcOrd="0" destOrd="0" parTransId="{BC41B109-91A9-4363-8CFE-C753C7FE9B36}" sibTransId="{EC4565AF-2323-4D1D-B93A-186C0C5BB02C}"/>
    <dgm:cxn modelId="{E8A0C85C-0082-492B-B970-F7AD59A89BEA}" type="presOf" srcId="{CD1C388B-5831-4098-A6AB-F8249F711559}" destId="{E384276C-DE5C-4C1D-BEB5-97E695E819AB}" srcOrd="0" destOrd="4" presId="urn:microsoft.com/office/officeart/2005/8/layout/pList1#1"/>
    <dgm:cxn modelId="{9E8659A9-597B-40CB-8627-B21B45E5E811}" srcId="{24F2FDF8-1F78-4313-BFCC-4C6066521483}" destId="{16CB2D78-D268-4039-95EF-DA9C63C04DF3}" srcOrd="0" destOrd="0" parTransId="{5F47D98D-C1CF-4BC1-AE4B-D0128DCCBF3F}" sibTransId="{B6802380-EF42-4D59-A67A-821CE4D19C40}"/>
    <dgm:cxn modelId="{57F1B044-BFDD-4EBF-BFE4-EE934BA8ED5E}" type="presOf" srcId="{0ED2FCE4-BFF8-4797-9C6A-6A379E0DE92C}" destId="{E384276C-DE5C-4C1D-BEB5-97E695E819AB}" srcOrd="0" destOrd="3" presId="urn:microsoft.com/office/officeart/2005/8/layout/pList1#1"/>
    <dgm:cxn modelId="{3386655E-5621-4580-9DF7-D8FE56C7113A}" type="presOf" srcId="{560531F7-450F-4FCF-8BC6-E5CB351B5A61}" destId="{C321903D-07C7-44F9-97C1-05AB506CCFC7}" srcOrd="0" destOrd="0" presId="urn:microsoft.com/office/officeart/2005/8/layout/pList1#1"/>
    <dgm:cxn modelId="{1408DE28-CE11-4749-AD58-CE7C2AD2DB28}" type="presOf" srcId="{C2D6E964-665F-42BF-A6DE-8D87C2A7A311}" destId="{E384276C-DE5C-4C1D-BEB5-97E695E819AB}" srcOrd="0" destOrd="2" presId="urn:microsoft.com/office/officeart/2005/8/layout/pList1#1"/>
    <dgm:cxn modelId="{DA30CA93-9F1E-48EE-8102-ECC472067E1D}" type="presOf" srcId="{A1F3BD2C-F7A0-4618-863E-4881CEF2BE18}" destId="{C321903D-07C7-44F9-97C1-05AB506CCFC7}" srcOrd="0" destOrd="2" presId="urn:microsoft.com/office/officeart/2005/8/layout/pList1#1"/>
    <dgm:cxn modelId="{6AE42E80-FF8F-433E-A33B-0CC813CEBCC0}" type="presOf" srcId="{16CB2D78-D268-4039-95EF-DA9C63C04DF3}" destId="{62FF94C3-9F57-420B-BEDC-89B61627338C}" srcOrd="0" destOrd="1" presId="urn:microsoft.com/office/officeart/2005/8/layout/pList1#1"/>
    <dgm:cxn modelId="{6A60F65A-C317-46DC-B822-5BF0A9D3D069}" srcId="{AE70AA85-B15D-4804-9CF4-D1B5091485E6}" destId="{098CF677-1FF6-42F3-8282-F9CD81437BFA}" srcOrd="0" destOrd="0" parTransId="{947BB8F3-D23E-48C9-A874-FBDFF0C6E99A}" sibTransId="{5DEFF418-D3CC-4F92-891D-FF98ECC92202}"/>
    <dgm:cxn modelId="{FABB259C-FE0A-4220-AE6C-4D2C27CB55BE}" type="presOf" srcId="{C642F6F1-500F-4A9A-9617-279617FFA631}" destId="{62FF94C3-9F57-420B-BEDC-89B61627338C}" srcOrd="0" destOrd="4" presId="urn:microsoft.com/office/officeart/2005/8/layout/pList1#1"/>
    <dgm:cxn modelId="{4D535088-38CF-40F6-A5BA-3C524DD7B5F1}" srcId="{AE70AA85-B15D-4804-9CF4-D1B5091485E6}" destId="{B81481BF-F760-4A00-85DB-5000A3FA266C}" srcOrd="4" destOrd="0" parTransId="{5534110F-C653-4BB7-A6AA-700B6E8AEFA2}" sibTransId="{FBDAD602-F5E8-4D72-A9AD-DE246D5FCA19}"/>
    <dgm:cxn modelId="{A1EB98AC-56C0-42F8-9152-DEC4D22D1C67}" type="presOf" srcId="{ACFF66AD-D256-4F50-B34F-C32DA3AC8E72}" destId="{C321903D-07C7-44F9-97C1-05AB506CCFC7}" srcOrd="0" destOrd="3" presId="urn:microsoft.com/office/officeart/2005/8/layout/pList1#1"/>
    <dgm:cxn modelId="{2ED7787F-9C46-4FDA-A48E-6A531D65DCAE}" type="presOf" srcId="{24F2FDF8-1F78-4313-BFCC-4C6066521483}" destId="{62FF94C3-9F57-420B-BEDC-89B61627338C}" srcOrd="0" destOrd="0" presId="urn:microsoft.com/office/officeart/2005/8/layout/pList1#1"/>
    <dgm:cxn modelId="{DA23F5C8-3556-4783-8D56-1FC41048CD98}" type="presOf" srcId="{0BC8E1D1-81EF-4F8A-BA6C-CC1AC72AA000}" destId="{62FF94C3-9F57-420B-BEDC-89B61627338C}" srcOrd="0" destOrd="3" presId="urn:microsoft.com/office/officeart/2005/8/layout/pList1#1"/>
    <dgm:cxn modelId="{8491ED64-AB7B-42A0-88B5-5873C38412BC}" type="presOf" srcId="{B02539A0-4278-45F6-98FE-9E7B78AB42F5}" destId="{62FF94C3-9F57-420B-BEDC-89B61627338C}" srcOrd="0" destOrd="5" presId="urn:microsoft.com/office/officeart/2005/8/layout/pList1#1"/>
    <dgm:cxn modelId="{2FFF0F40-9A02-4B74-885C-9A6CB7B59D53}" srcId="{24F2FDF8-1F78-4313-BFCC-4C6066521483}" destId="{56C798EE-D509-4C27-96AB-47685F31F66F}" srcOrd="5" destOrd="0" parTransId="{E79A7F04-0469-4ECA-95CF-3AA9C1A8B76F}" sibTransId="{DB7F28E1-0851-488B-9A8C-987C987BCBA5}"/>
    <dgm:cxn modelId="{04356CD1-463F-4DD8-B7DD-4CE099778F66}" type="presOf" srcId="{56C798EE-D509-4C27-96AB-47685F31F66F}" destId="{62FF94C3-9F57-420B-BEDC-89B61627338C}" srcOrd="0" destOrd="6" presId="urn:microsoft.com/office/officeart/2005/8/layout/pList1#1"/>
    <dgm:cxn modelId="{01FEDC3B-5AC1-481C-8DDB-9F565563CFB5}" type="presOf" srcId="{570A32E7-B6CE-4406-B991-2A271DB31DB7}" destId="{C321903D-07C7-44F9-97C1-05AB506CCFC7}" srcOrd="0" destOrd="8" presId="urn:microsoft.com/office/officeart/2005/8/layout/pList1#1"/>
    <dgm:cxn modelId="{25DD3A94-6DA4-4731-B986-463DB2A2D0C1}" type="presOf" srcId="{B81481BF-F760-4A00-85DB-5000A3FA266C}" destId="{E384276C-DE5C-4C1D-BEB5-97E695E819AB}" srcOrd="0" destOrd="5" presId="urn:microsoft.com/office/officeart/2005/8/layout/pList1#1"/>
    <dgm:cxn modelId="{4BD78948-AB1E-466A-8053-3C139E35D88D}" type="presOf" srcId="{D2C0D2BB-6F03-4893-A488-8989C8DFC081}" destId="{C321903D-07C7-44F9-97C1-05AB506CCFC7}" srcOrd="0" destOrd="5" presId="urn:microsoft.com/office/officeart/2005/8/layout/pList1#1"/>
    <dgm:cxn modelId="{603C0FF3-804F-4F81-B9FE-DE7C37B1D835}" srcId="{AE70AA85-B15D-4804-9CF4-D1B5091485E6}" destId="{0ED2FCE4-BFF8-4797-9C6A-6A379E0DE92C}" srcOrd="2" destOrd="0" parTransId="{47838A66-C6E3-477D-BDF9-D14D43FEDF1B}" sibTransId="{6830595A-99C6-4C37-A374-3D9E10873381}"/>
    <dgm:cxn modelId="{147F73B7-B35C-4E08-89AD-14F86F63BC5B}" srcId="{560531F7-450F-4FCF-8BC6-E5CB351B5A61}" destId="{EC26B206-3D49-4EA9-A223-908311E3F600}" srcOrd="5" destOrd="0" parTransId="{AF2F5F78-2F74-4CA4-805E-F4A883292E5D}" sibTransId="{E248A297-F114-41C9-B3A0-35772B5D85B2}"/>
    <dgm:cxn modelId="{09EEDEF7-8108-4894-A423-AAEC35BDF107}" type="presOf" srcId="{098CF677-1FF6-42F3-8282-F9CD81437BFA}" destId="{E384276C-DE5C-4C1D-BEB5-97E695E819AB}" srcOrd="0" destOrd="1" presId="urn:microsoft.com/office/officeart/2005/8/layout/pList1#1"/>
    <dgm:cxn modelId="{940DC1CA-B9EE-4892-8B1E-71B48A6831C9}" srcId="{90BA7328-66D8-4869-A8E5-A8933C5C4DC1}" destId="{AE70AA85-B15D-4804-9CF4-D1B5091485E6}" srcOrd="2" destOrd="0" parTransId="{0C643FC2-7502-44C1-8D82-B9695C408C41}" sibTransId="{72FF0D34-BC6F-4867-AEC5-1074437EB5AF}"/>
    <dgm:cxn modelId="{D767CA09-B5C0-479C-8308-3D5F51FD28CE}" type="presOf" srcId="{52FDC001-8A55-4EBA-BF2C-E7B9DC85BA23}" destId="{C321903D-07C7-44F9-97C1-05AB506CCFC7}" srcOrd="0" destOrd="9" presId="urn:microsoft.com/office/officeart/2005/8/layout/pList1#1"/>
    <dgm:cxn modelId="{0D816871-409F-4685-85DE-B8200862E83C}" srcId="{24F2FDF8-1F78-4313-BFCC-4C6066521483}" destId="{69DE8D21-7350-40A2-8C1F-C08F5AF14997}" srcOrd="1" destOrd="0" parTransId="{6FE6E3A5-DA96-4174-9FB7-4877B2AB60F1}" sibTransId="{B3AC41CE-84D4-4DDA-AB69-AD1031E2CADB}"/>
    <dgm:cxn modelId="{2A0941BF-C990-461B-9D4E-E25EE0D9A1D2}" srcId="{AE70AA85-B15D-4804-9CF4-D1B5091485E6}" destId="{CD1C388B-5831-4098-A6AB-F8249F711559}" srcOrd="3" destOrd="0" parTransId="{D62CD290-4346-4DC8-8955-7B3E5C797A01}" sibTransId="{E0C92078-EAE8-43EC-82D2-BB36985E16CE}"/>
    <dgm:cxn modelId="{83E661F2-5682-4150-9F1A-3B1A0146DA04}" srcId="{90BA7328-66D8-4869-A8E5-A8933C5C4DC1}" destId="{24F2FDF8-1F78-4313-BFCC-4C6066521483}" srcOrd="1" destOrd="0" parTransId="{8A0B7568-D631-42FE-B15C-3D6855E77502}" sibTransId="{FAAEA1FF-73BD-41A3-A6DE-79F944BC3032}"/>
    <dgm:cxn modelId="{C25A8019-9E4A-4ECD-A982-534F30692DF0}" type="presOf" srcId="{B83BA85E-B6F6-4812-8705-232C63082EF2}" destId="{C321903D-07C7-44F9-97C1-05AB506CCFC7}" srcOrd="0" destOrd="7" presId="urn:microsoft.com/office/officeart/2005/8/layout/pList1#1"/>
    <dgm:cxn modelId="{0BCE0A1A-A039-468E-A155-7A6B06E56554}" type="presParOf" srcId="{91A0737D-94B6-442C-A5D0-F232E57B7D08}" destId="{76BE5898-AE34-4642-9A24-3CFEF4A7E133}" srcOrd="0" destOrd="0" presId="urn:microsoft.com/office/officeart/2005/8/layout/pList1#1"/>
    <dgm:cxn modelId="{5EC9CA05-8D08-482A-AF91-34E89BD9FBB2}" type="presParOf" srcId="{76BE5898-AE34-4642-9A24-3CFEF4A7E133}" destId="{B13479B5-3F18-4A7B-83E5-AE7AF5B83FD2}" srcOrd="0" destOrd="0" presId="urn:microsoft.com/office/officeart/2005/8/layout/pList1#1"/>
    <dgm:cxn modelId="{15EA72AE-0492-4271-936F-D9E80BC212F9}" type="presParOf" srcId="{76BE5898-AE34-4642-9A24-3CFEF4A7E133}" destId="{C321903D-07C7-44F9-97C1-05AB506CCFC7}" srcOrd="1" destOrd="0" presId="urn:microsoft.com/office/officeart/2005/8/layout/pList1#1"/>
    <dgm:cxn modelId="{BE5D0178-778F-4389-B8D0-F874C5B3C599}" type="presParOf" srcId="{91A0737D-94B6-442C-A5D0-F232E57B7D08}" destId="{3F574ED9-E8A1-42BB-8936-E677C95580CF}" srcOrd="1" destOrd="0" presId="urn:microsoft.com/office/officeart/2005/8/layout/pList1#1"/>
    <dgm:cxn modelId="{F2443E23-57D4-4133-858D-11B4F2E8426D}" type="presParOf" srcId="{91A0737D-94B6-442C-A5D0-F232E57B7D08}" destId="{8E58CE61-9502-49B7-ADAA-27741BDA11BE}" srcOrd="2" destOrd="0" presId="urn:microsoft.com/office/officeart/2005/8/layout/pList1#1"/>
    <dgm:cxn modelId="{FCE988AC-BD84-4BF7-A7C4-2CEAA8B26F0E}" type="presParOf" srcId="{8E58CE61-9502-49B7-ADAA-27741BDA11BE}" destId="{577BABCE-A248-4112-A365-381EC2F1A356}" srcOrd="0" destOrd="0" presId="urn:microsoft.com/office/officeart/2005/8/layout/pList1#1"/>
    <dgm:cxn modelId="{75E98519-4F3F-418E-93F2-E095B82B5B65}" type="presParOf" srcId="{8E58CE61-9502-49B7-ADAA-27741BDA11BE}" destId="{62FF94C3-9F57-420B-BEDC-89B61627338C}" srcOrd="1" destOrd="0" presId="urn:microsoft.com/office/officeart/2005/8/layout/pList1#1"/>
    <dgm:cxn modelId="{D2BC618B-B301-462E-949B-A44623FBE533}" type="presParOf" srcId="{91A0737D-94B6-442C-A5D0-F232E57B7D08}" destId="{64E7F4AD-DBA5-4ACA-A560-004CDCB7F18A}" srcOrd="3" destOrd="0" presId="urn:microsoft.com/office/officeart/2005/8/layout/pList1#1"/>
    <dgm:cxn modelId="{978AEADD-EB71-4C68-9382-A2FFE24C0EB4}" type="presParOf" srcId="{91A0737D-94B6-442C-A5D0-F232E57B7D08}" destId="{F7BC62D8-4966-4BF5-B9C0-391C16E54A61}" srcOrd="4" destOrd="0" presId="urn:microsoft.com/office/officeart/2005/8/layout/pList1#1"/>
    <dgm:cxn modelId="{F3C8ED70-E74A-4B6E-804C-668B2F8AA86F}" type="presParOf" srcId="{F7BC62D8-4966-4BF5-B9C0-391C16E54A61}" destId="{D6EFF4FC-D60B-4EDB-BD02-3C06D78583DF}" srcOrd="0" destOrd="0" presId="urn:microsoft.com/office/officeart/2005/8/layout/pList1#1"/>
    <dgm:cxn modelId="{C2BEB76F-6D2B-4CE4-B0DF-9C84B603BF9A}" type="presParOf" srcId="{F7BC62D8-4966-4BF5-B9C0-391C16E54A61}" destId="{E384276C-DE5C-4C1D-BEB5-97E695E819AB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6A951-B0F6-4E42-9332-C2C2FC7423CA}">
      <dsp:nvSpPr>
        <dsp:cNvPr id="0" name=""/>
        <dsp:cNvSpPr/>
      </dsp:nvSpPr>
      <dsp:spPr>
        <a:xfrm>
          <a:off x="92482" y="1236430"/>
          <a:ext cx="1357414" cy="44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Составление </a:t>
          </a:r>
          <a:endParaRPr lang="ru-RU" sz="1600" kern="1200" dirty="0"/>
        </a:p>
      </dsp:txBody>
      <dsp:txXfrm>
        <a:off x="92482" y="1236430"/>
        <a:ext cx="1357414" cy="447329"/>
      </dsp:txXfrm>
    </dsp:sp>
    <dsp:sp modelId="{D89A8FDC-BB9F-4637-977C-7A105A79B86E}">
      <dsp:nvSpPr>
        <dsp:cNvPr id="0" name=""/>
        <dsp:cNvSpPr/>
      </dsp:nvSpPr>
      <dsp:spPr>
        <a:xfrm>
          <a:off x="90940" y="1100380"/>
          <a:ext cx="107976" cy="107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D5584-5796-4C67-B376-6A00337D35B5}">
      <dsp:nvSpPr>
        <dsp:cNvPr id="0" name=""/>
        <dsp:cNvSpPr/>
      </dsp:nvSpPr>
      <dsp:spPr>
        <a:xfrm>
          <a:off x="166523" y="949213"/>
          <a:ext cx="107976" cy="107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B3EAE-8902-4594-A03D-521D0E36A543}">
      <dsp:nvSpPr>
        <dsp:cNvPr id="0" name=""/>
        <dsp:cNvSpPr/>
      </dsp:nvSpPr>
      <dsp:spPr>
        <a:xfrm>
          <a:off x="347923" y="979446"/>
          <a:ext cx="169676" cy="169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25F7A-1558-4B70-8BC6-112F96869E20}">
      <dsp:nvSpPr>
        <dsp:cNvPr id="0" name=""/>
        <dsp:cNvSpPr/>
      </dsp:nvSpPr>
      <dsp:spPr>
        <a:xfrm>
          <a:off x="499089" y="813163"/>
          <a:ext cx="107976" cy="107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6CB7C-1A50-4B6A-8CDC-FB2D5BB16A65}">
      <dsp:nvSpPr>
        <dsp:cNvPr id="0" name=""/>
        <dsp:cNvSpPr/>
      </dsp:nvSpPr>
      <dsp:spPr>
        <a:xfrm>
          <a:off x="695606" y="752696"/>
          <a:ext cx="107976" cy="107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57FDC-058E-44DA-82DF-B82CDAEB5872}">
      <dsp:nvSpPr>
        <dsp:cNvPr id="0" name=""/>
        <dsp:cNvSpPr/>
      </dsp:nvSpPr>
      <dsp:spPr>
        <a:xfrm>
          <a:off x="937472" y="858513"/>
          <a:ext cx="107976" cy="107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88DF9-86B0-4220-BF0F-C2D3399ACACF}">
      <dsp:nvSpPr>
        <dsp:cNvPr id="0" name=""/>
        <dsp:cNvSpPr/>
      </dsp:nvSpPr>
      <dsp:spPr>
        <a:xfrm>
          <a:off x="1088639" y="934096"/>
          <a:ext cx="169676" cy="169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6D186-3A15-4893-87E7-F558541CB3F0}">
      <dsp:nvSpPr>
        <dsp:cNvPr id="0" name=""/>
        <dsp:cNvSpPr/>
      </dsp:nvSpPr>
      <dsp:spPr>
        <a:xfrm>
          <a:off x="1300272" y="1100380"/>
          <a:ext cx="107976" cy="107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92555-BE3D-4672-BBE1-B1549122872A}">
      <dsp:nvSpPr>
        <dsp:cNvPr id="0" name=""/>
        <dsp:cNvSpPr/>
      </dsp:nvSpPr>
      <dsp:spPr>
        <a:xfrm>
          <a:off x="1390972" y="1266663"/>
          <a:ext cx="107976" cy="107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36B7A-3EA5-4CE7-AE7F-F1815CBE5652}">
      <dsp:nvSpPr>
        <dsp:cNvPr id="0" name=""/>
        <dsp:cNvSpPr/>
      </dsp:nvSpPr>
      <dsp:spPr>
        <a:xfrm>
          <a:off x="604906" y="949213"/>
          <a:ext cx="277652" cy="277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EAFCF-125E-4262-8F35-C7266C51B28C}">
      <dsp:nvSpPr>
        <dsp:cNvPr id="0" name=""/>
        <dsp:cNvSpPr/>
      </dsp:nvSpPr>
      <dsp:spPr>
        <a:xfrm>
          <a:off x="15356" y="1523646"/>
          <a:ext cx="107976" cy="107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66605-5C18-4A44-AF80-E95254305EBB}">
      <dsp:nvSpPr>
        <dsp:cNvPr id="0" name=""/>
        <dsp:cNvSpPr/>
      </dsp:nvSpPr>
      <dsp:spPr>
        <a:xfrm>
          <a:off x="106056" y="1659696"/>
          <a:ext cx="169676" cy="169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E280C-FF6F-4732-A41B-47E8E352F739}">
      <dsp:nvSpPr>
        <dsp:cNvPr id="0" name=""/>
        <dsp:cNvSpPr/>
      </dsp:nvSpPr>
      <dsp:spPr>
        <a:xfrm>
          <a:off x="332806" y="1780629"/>
          <a:ext cx="246802" cy="246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1F85B-F2B8-4A7A-8245-B5C7FB0DA6BD}">
      <dsp:nvSpPr>
        <dsp:cNvPr id="0" name=""/>
        <dsp:cNvSpPr/>
      </dsp:nvSpPr>
      <dsp:spPr>
        <a:xfrm>
          <a:off x="650256" y="1977146"/>
          <a:ext cx="107976" cy="107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FFB71-C7C4-40D3-8E70-939DEFD087E9}">
      <dsp:nvSpPr>
        <dsp:cNvPr id="0" name=""/>
        <dsp:cNvSpPr/>
      </dsp:nvSpPr>
      <dsp:spPr>
        <a:xfrm>
          <a:off x="710723" y="1780629"/>
          <a:ext cx="169676" cy="169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C96A3-23A2-4949-B7B4-B0AAA18EC021}">
      <dsp:nvSpPr>
        <dsp:cNvPr id="0" name=""/>
        <dsp:cNvSpPr/>
      </dsp:nvSpPr>
      <dsp:spPr>
        <a:xfrm>
          <a:off x="861889" y="1992262"/>
          <a:ext cx="107976" cy="107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106B6-6F89-4124-A45F-9A616C86385A}">
      <dsp:nvSpPr>
        <dsp:cNvPr id="0" name=""/>
        <dsp:cNvSpPr/>
      </dsp:nvSpPr>
      <dsp:spPr>
        <a:xfrm>
          <a:off x="997939" y="1750396"/>
          <a:ext cx="246802" cy="246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BC407-86CA-4FA7-A8D0-27293578B828}">
      <dsp:nvSpPr>
        <dsp:cNvPr id="0" name=""/>
        <dsp:cNvSpPr/>
      </dsp:nvSpPr>
      <dsp:spPr>
        <a:xfrm>
          <a:off x="1330506" y="1689929"/>
          <a:ext cx="169676" cy="169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88ED3-2B97-4740-B15B-E2FD4CC69908}">
      <dsp:nvSpPr>
        <dsp:cNvPr id="0" name=""/>
        <dsp:cNvSpPr/>
      </dsp:nvSpPr>
      <dsp:spPr>
        <a:xfrm>
          <a:off x="1500182" y="979195"/>
          <a:ext cx="498316" cy="95134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F0315-C87E-4EEA-AA17-7AE3D1EE5020}">
      <dsp:nvSpPr>
        <dsp:cNvPr id="0" name=""/>
        <dsp:cNvSpPr/>
      </dsp:nvSpPr>
      <dsp:spPr>
        <a:xfrm>
          <a:off x="1998499" y="979657"/>
          <a:ext cx="1359045" cy="95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Рассмотрение и утверждение</a:t>
          </a:r>
          <a:endParaRPr lang="ru-RU" sz="1300" kern="1200" dirty="0"/>
        </a:p>
      </dsp:txBody>
      <dsp:txXfrm>
        <a:off x="1998499" y="979657"/>
        <a:ext cx="1359045" cy="951331"/>
      </dsp:txXfrm>
    </dsp:sp>
    <dsp:sp modelId="{A3AEBD3D-9302-4769-A8C1-0F88FE451AA6}">
      <dsp:nvSpPr>
        <dsp:cNvPr id="0" name=""/>
        <dsp:cNvSpPr/>
      </dsp:nvSpPr>
      <dsp:spPr>
        <a:xfrm>
          <a:off x="3357544" y="979195"/>
          <a:ext cx="498316" cy="95134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CD936-ABFF-4074-883B-3321570742B5}">
      <dsp:nvSpPr>
        <dsp:cNvPr id="0" name=""/>
        <dsp:cNvSpPr/>
      </dsp:nvSpPr>
      <dsp:spPr>
        <a:xfrm>
          <a:off x="3855861" y="979657"/>
          <a:ext cx="1359045" cy="95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Исполнение</a:t>
          </a:r>
          <a:endParaRPr lang="ru-RU" sz="1300" kern="1200" dirty="0"/>
        </a:p>
      </dsp:txBody>
      <dsp:txXfrm>
        <a:off x="3855861" y="979657"/>
        <a:ext cx="1359045" cy="951331"/>
      </dsp:txXfrm>
    </dsp:sp>
    <dsp:sp modelId="{8DECAAFF-C9AF-448F-B4DC-28B14900B18F}">
      <dsp:nvSpPr>
        <dsp:cNvPr id="0" name=""/>
        <dsp:cNvSpPr/>
      </dsp:nvSpPr>
      <dsp:spPr>
        <a:xfrm>
          <a:off x="5214906" y="979195"/>
          <a:ext cx="498316" cy="95134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A23E8-3383-41BF-9D4B-1A708975969F}">
      <dsp:nvSpPr>
        <dsp:cNvPr id="0" name=""/>
        <dsp:cNvSpPr/>
      </dsp:nvSpPr>
      <dsp:spPr>
        <a:xfrm>
          <a:off x="5713222" y="979657"/>
          <a:ext cx="1359045" cy="95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Предоставление отчетности</a:t>
          </a:r>
          <a:endParaRPr lang="ru-RU" sz="1300" kern="1200" dirty="0"/>
        </a:p>
      </dsp:txBody>
      <dsp:txXfrm>
        <a:off x="5713222" y="979657"/>
        <a:ext cx="1359045" cy="951331"/>
      </dsp:txXfrm>
    </dsp:sp>
    <dsp:sp modelId="{D44EFBBE-EE87-41D7-B066-FEB065D2AFE0}">
      <dsp:nvSpPr>
        <dsp:cNvPr id="0" name=""/>
        <dsp:cNvSpPr/>
      </dsp:nvSpPr>
      <dsp:spPr>
        <a:xfrm>
          <a:off x="7072267" y="979195"/>
          <a:ext cx="498316" cy="95134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4134D-B709-4DDD-A55B-347D839367E1}">
      <dsp:nvSpPr>
        <dsp:cNvPr id="0" name=""/>
        <dsp:cNvSpPr/>
      </dsp:nvSpPr>
      <dsp:spPr>
        <a:xfrm>
          <a:off x="7624946" y="900574"/>
          <a:ext cx="1155188" cy="1155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Контроль</a:t>
          </a:r>
          <a:endParaRPr lang="ru-RU" sz="1300" kern="1200" dirty="0"/>
        </a:p>
      </dsp:txBody>
      <dsp:txXfrm>
        <a:off x="7794119" y="1069747"/>
        <a:ext cx="816842" cy="816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72E96-FC47-452D-8BDF-9932B446E3F9}">
      <dsp:nvSpPr>
        <dsp:cNvPr id="0" name=""/>
        <dsp:cNvSpPr/>
      </dsp:nvSpPr>
      <dsp:spPr>
        <a:xfrm>
          <a:off x="-6021049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B0F2D-1C8D-436D-BDFD-31826F9CC20A}">
      <dsp:nvSpPr>
        <dsp:cNvPr id="0" name=""/>
        <dsp:cNvSpPr/>
      </dsp:nvSpPr>
      <dsp:spPr>
        <a:xfrm>
          <a:off x="376845" y="237157"/>
          <a:ext cx="8699062" cy="4842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сбалансированности и устойчивости бюджета Иркутского района</a:t>
          </a:r>
          <a:endParaRPr lang="ru-RU" sz="1400" kern="1200" dirty="0"/>
        </a:p>
      </dsp:txBody>
      <dsp:txXfrm>
        <a:off x="376845" y="237157"/>
        <a:ext cx="8699062" cy="484262"/>
      </dsp:txXfrm>
    </dsp:sp>
    <dsp:sp modelId="{1D309048-9F4A-4C5B-80E7-93A37CD70D56}">
      <dsp:nvSpPr>
        <dsp:cNvPr id="0" name=""/>
        <dsp:cNvSpPr/>
      </dsp:nvSpPr>
      <dsp:spPr>
        <a:xfrm>
          <a:off x="71136" y="181704"/>
          <a:ext cx="605328" cy="6053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968E960-9666-4ED9-9055-78921F0D60F8}">
      <dsp:nvSpPr>
        <dsp:cNvPr id="0" name=""/>
        <dsp:cNvSpPr/>
      </dsp:nvSpPr>
      <dsp:spPr>
        <a:xfrm>
          <a:off x="853481" y="885231"/>
          <a:ext cx="8260519" cy="484262"/>
        </a:xfrm>
        <a:prstGeom prst="rect">
          <a:avLst/>
        </a:prstGeom>
        <a:gradFill rotWithShape="0">
          <a:gsLst>
            <a:gs pos="0">
              <a:schemeClr val="accent2">
                <a:hueOff val="1288228"/>
                <a:satOff val="-13776"/>
                <a:lumOff val="3595"/>
                <a:alphaOff val="0"/>
                <a:tint val="50000"/>
                <a:satMod val="300000"/>
              </a:schemeClr>
            </a:gs>
            <a:gs pos="35000">
              <a:schemeClr val="accent2">
                <a:hueOff val="1288228"/>
                <a:satOff val="-13776"/>
                <a:lumOff val="3595"/>
                <a:alphaOff val="0"/>
                <a:tint val="37000"/>
                <a:satMod val="300000"/>
              </a:schemeClr>
            </a:gs>
            <a:gs pos="100000">
              <a:schemeClr val="accent2">
                <a:hueOff val="1288228"/>
                <a:satOff val="-13776"/>
                <a:lumOff val="35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 эффективности и обоснованности показателей муниципальных программ с целью повышения эффективности планирования и расходования бюджетных средств</a:t>
          </a:r>
          <a:endParaRPr lang="ru-RU" sz="1400" kern="1200" dirty="0"/>
        </a:p>
      </dsp:txBody>
      <dsp:txXfrm>
        <a:off x="853481" y="885231"/>
        <a:ext cx="8260519" cy="484262"/>
      </dsp:txXfrm>
    </dsp:sp>
    <dsp:sp modelId="{0C92E2FA-A484-41B0-9EA4-1D055622690F}">
      <dsp:nvSpPr>
        <dsp:cNvPr id="0" name=""/>
        <dsp:cNvSpPr/>
      </dsp:nvSpPr>
      <dsp:spPr>
        <a:xfrm>
          <a:off x="467542" y="813222"/>
          <a:ext cx="605328" cy="6053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288228"/>
              <a:satOff val="-13776"/>
              <a:lumOff val="35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503DE43-A928-4BCF-BE97-14E3FFE54937}">
      <dsp:nvSpPr>
        <dsp:cNvPr id="0" name=""/>
        <dsp:cNvSpPr/>
      </dsp:nvSpPr>
      <dsp:spPr>
        <a:xfrm>
          <a:off x="1043600" y="1533305"/>
          <a:ext cx="8020199" cy="484262"/>
        </a:xfrm>
        <a:prstGeom prst="rect">
          <a:avLst/>
        </a:prstGeom>
        <a:gradFill rotWithShape="0">
          <a:gsLst>
            <a:gs pos="0">
              <a:schemeClr val="accent2">
                <a:hueOff val="2576456"/>
                <a:satOff val="-27551"/>
                <a:lumOff val="7190"/>
                <a:alphaOff val="0"/>
                <a:tint val="50000"/>
                <a:satMod val="300000"/>
              </a:schemeClr>
            </a:gs>
            <a:gs pos="35000">
              <a:schemeClr val="accent2">
                <a:hueOff val="2576456"/>
                <a:satOff val="-27551"/>
                <a:lumOff val="7190"/>
                <a:alphaOff val="0"/>
                <a:tint val="37000"/>
                <a:satMod val="300000"/>
              </a:schemeClr>
            </a:gs>
            <a:gs pos="100000">
              <a:schemeClr val="accent2">
                <a:hueOff val="2576456"/>
                <a:satOff val="-27551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 эффективности и качества услуг в отраслях социальной сферы</a:t>
          </a:r>
          <a:endParaRPr lang="ru-RU" sz="1400" kern="1200" dirty="0"/>
        </a:p>
      </dsp:txBody>
      <dsp:txXfrm>
        <a:off x="1043600" y="1533305"/>
        <a:ext cx="8020199" cy="484262"/>
      </dsp:txXfrm>
    </dsp:sp>
    <dsp:sp modelId="{7C0568F9-A3B0-4D3D-B7C8-D5F37D0029CE}">
      <dsp:nvSpPr>
        <dsp:cNvPr id="0" name=""/>
        <dsp:cNvSpPr/>
      </dsp:nvSpPr>
      <dsp:spPr>
        <a:xfrm>
          <a:off x="683570" y="1461294"/>
          <a:ext cx="605328" cy="6053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576456"/>
              <a:satOff val="-27551"/>
              <a:lumOff val="7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FD0B56-1587-4736-8542-0C8BB61D42A9}">
      <dsp:nvSpPr>
        <dsp:cNvPr id="0" name=""/>
        <dsp:cNvSpPr/>
      </dsp:nvSpPr>
      <dsp:spPr>
        <a:xfrm>
          <a:off x="1115652" y="2253382"/>
          <a:ext cx="7943468" cy="677807"/>
        </a:xfrm>
        <a:prstGeom prst="rect">
          <a:avLst/>
        </a:prstGeom>
        <a:gradFill rotWithShape="0">
          <a:gsLst>
            <a:gs pos="0">
              <a:schemeClr val="accent2">
                <a:hueOff val="3864684"/>
                <a:satOff val="-41326"/>
                <a:lumOff val="10784"/>
                <a:alphaOff val="0"/>
                <a:tint val="50000"/>
                <a:satMod val="300000"/>
              </a:schemeClr>
            </a:gs>
            <a:gs pos="35000">
              <a:schemeClr val="accent2">
                <a:hueOff val="3864684"/>
                <a:satOff val="-41326"/>
                <a:lumOff val="10784"/>
                <a:alphaOff val="0"/>
                <a:tint val="37000"/>
                <a:satMod val="300000"/>
              </a:schemeClr>
            </a:gs>
            <a:gs pos="100000">
              <a:schemeClr val="accent2">
                <a:hueOff val="3864684"/>
                <a:satOff val="-41326"/>
                <a:lumOff val="10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 уровня оплаты труда за счет проведения оптимизационных мероприятий </a:t>
          </a:r>
          <a:endParaRPr lang="ru-RU" sz="1400" kern="1200" dirty="0"/>
        </a:p>
      </dsp:txBody>
      <dsp:txXfrm>
        <a:off x="1115652" y="2253382"/>
        <a:ext cx="7943468" cy="677807"/>
      </dsp:txXfrm>
    </dsp:sp>
    <dsp:sp modelId="{1E727D3F-D834-43AB-9F4F-38E46D191F46}">
      <dsp:nvSpPr>
        <dsp:cNvPr id="0" name=""/>
        <dsp:cNvSpPr/>
      </dsp:nvSpPr>
      <dsp:spPr>
        <a:xfrm>
          <a:off x="827584" y="2253387"/>
          <a:ext cx="605328" cy="6053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864684"/>
              <a:satOff val="-41326"/>
              <a:lumOff val="1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884EE4F-9D09-4AAD-A937-4E94D313AB93}">
      <dsp:nvSpPr>
        <dsp:cNvPr id="0" name=""/>
        <dsp:cNvSpPr/>
      </dsp:nvSpPr>
      <dsp:spPr>
        <a:xfrm>
          <a:off x="1043600" y="3117478"/>
          <a:ext cx="8020199" cy="484262"/>
        </a:xfrm>
        <a:prstGeom prst="rect">
          <a:avLst/>
        </a:prstGeom>
        <a:gradFill rotWithShape="0">
          <a:gsLst>
            <a:gs pos="0">
              <a:schemeClr val="accent2">
                <a:hueOff val="5152912"/>
                <a:satOff val="-55102"/>
                <a:lumOff val="14379"/>
                <a:alphaOff val="0"/>
                <a:tint val="50000"/>
                <a:satMod val="300000"/>
              </a:schemeClr>
            </a:gs>
            <a:gs pos="35000">
              <a:schemeClr val="accent2">
                <a:hueOff val="5152912"/>
                <a:satOff val="-55102"/>
                <a:lumOff val="14379"/>
                <a:alphaOff val="0"/>
                <a:tint val="37000"/>
                <a:satMod val="300000"/>
              </a:schemeClr>
            </a:gs>
            <a:gs pos="100000">
              <a:schemeClr val="accent2">
                <a:hueOff val="5152912"/>
                <a:satOff val="-55102"/>
                <a:lumOff val="143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прозрачности муниципальных финансов и открытости бюджета для граждан</a:t>
          </a:r>
          <a:endParaRPr lang="ru-RU" sz="1400" kern="1200" dirty="0"/>
        </a:p>
      </dsp:txBody>
      <dsp:txXfrm>
        <a:off x="1043600" y="3117478"/>
        <a:ext cx="8020199" cy="484262"/>
      </dsp:txXfrm>
    </dsp:sp>
    <dsp:sp modelId="{F735FF92-CA96-421B-8A72-27B2F045A073}">
      <dsp:nvSpPr>
        <dsp:cNvPr id="0" name=""/>
        <dsp:cNvSpPr/>
      </dsp:nvSpPr>
      <dsp:spPr>
        <a:xfrm>
          <a:off x="683570" y="3045473"/>
          <a:ext cx="605328" cy="6053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5152912"/>
              <a:satOff val="-55102"/>
              <a:lumOff val="143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2AE0775-2B4C-4CC6-B5E6-613AEAABF53D}">
      <dsp:nvSpPr>
        <dsp:cNvPr id="0" name=""/>
        <dsp:cNvSpPr/>
      </dsp:nvSpPr>
      <dsp:spPr>
        <a:xfrm>
          <a:off x="827543" y="3837557"/>
          <a:ext cx="8260519" cy="484262"/>
        </a:xfrm>
        <a:prstGeom prst="rect">
          <a:avLst/>
        </a:prstGeom>
        <a:gradFill rotWithShape="0">
          <a:gsLst>
            <a:gs pos="0">
              <a:schemeClr val="accent2">
                <a:hueOff val="6441139"/>
                <a:satOff val="-68877"/>
                <a:lumOff val="17974"/>
                <a:alphaOff val="0"/>
                <a:tint val="50000"/>
                <a:satMod val="300000"/>
              </a:schemeClr>
            </a:gs>
            <a:gs pos="35000">
              <a:schemeClr val="accent2">
                <a:hueOff val="6441139"/>
                <a:satOff val="-68877"/>
                <a:lumOff val="17974"/>
                <a:alphaOff val="0"/>
                <a:tint val="37000"/>
                <a:satMod val="300000"/>
              </a:schemeClr>
            </a:gs>
            <a:gs pos="100000">
              <a:schemeClr val="accent2">
                <a:hueOff val="6441139"/>
                <a:satOff val="-68877"/>
                <a:lumOff val="179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долговых обязательств и качественное обслуживание муниципального долга</a:t>
          </a:r>
          <a:endParaRPr lang="ru-RU" sz="1400" kern="1200" dirty="0"/>
        </a:p>
      </dsp:txBody>
      <dsp:txXfrm>
        <a:off x="827543" y="3837557"/>
        <a:ext cx="8260519" cy="484262"/>
      </dsp:txXfrm>
    </dsp:sp>
    <dsp:sp modelId="{5B1C2692-F992-4DF7-865F-1A53F7E56D3E}">
      <dsp:nvSpPr>
        <dsp:cNvPr id="0" name=""/>
        <dsp:cNvSpPr/>
      </dsp:nvSpPr>
      <dsp:spPr>
        <a:xfrm>
          <a:off x="539552" y="3765550"/>
          <a:ext cx="605328" cy="6053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6441139"/>
              <a:satOff val="-68877"/>
              <a:lumOff val="179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40B6CCA-3FEB-4A3B-AE4D-BC2444FD9B8E}">
      <dsp:nvSpPr>
        <dsp:cNvPr id="0" name=""/>
        <dsp:cNvSpPr/>
      </dsp:nvSpPr>
      <dsp:spPr>
        <a:xfrm>
          <a:off x="373800" y="4575876"/>
          <a:ext cx="8699062" cy="53669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Оптимизация структуры и штатной численности работников бюджетной сферы</a:t>
          </a:r>
          <a:endParaRPr lang="ru-RU" sz="1400" kern="1200" dirty="0"/>
        </a:p>
      </dsp:txBody>
      <dsp:txXfrm>
        <a:off x="373800" y="4575876"/>
        <a:ext cx="8699062" cy="536693"/>
      </dsp:txXfrm>
    </dsp:sp>
    <dsp:sp modelId="{5697699D-DA6F-4719-A522-F138EBF78DD6}">
      <dsp:nvSpPr>
        <dsp:cNvPr id="0" name=""/>
        <dsp:cNvSpPr/>
      </dsp:nvSpPr>
      <dsp:spPr>
        <a:xfrm>
          <a:off x="71136" y="4541558"/>
          <a:ext cx="605328" cy="6053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7729367"/>
              <a:satOff val="-82653"/>
              <a:lumOff val="2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72E96-FC47-452D-8BDF-9932B446E3F9}">
      <dsp:nvSpPr>
        <dsp:cNvPr id="0" name=""/>
        <dsp:cNvSpPr/>
      </dsp:nvSpPr>
      <dsp:spPr>
        <a:xfrm>
          <a:off x="-6021049" y="-943053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B0F2D-1C8D-436D-BDFD-31826F9CC20A}">
      <dsp:nvSpPr>
        <dsp:cNvPr id="0" name=""/>
        <dsp:cNvSpPr/>
      </dsp:nvSpPr>
      <dsp:spPr>
        <a:xfrm>
          <a:off x="373800" y="221102"/>
          <a:ext cx="8699062" cy="4842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Применение на территории Иркутского района системы налогообложения в виде единого налога на вмененный доход для отдельных видов деятельности</a:t>
          </a:r>
          <a:endParaRPr lang="ru-RU" sz="1400" kern="1200" dirty="0"/>
        </a:p>
      </dsp:txBody>
      <dsp:txXfrm>
        <a:off x="373800" y="221102"/>
        <a:ext cx="8699062" cy="484262"/>
      </dsp:txXfrm>
    </dsp:sp>
    <dsp:sp modelId="{1D309048-9F4A-4C5B-80E7-93A37CD70D56}">
      <dsp:nvSpPr>
        <dsp:cNvPr id="0" name=""/>
        <dsp:cNvSpPr/>
      </dsp:nvSpPr>
      <dsp:spPr>
        <a:xfrm>
          <a:off x="71136" y="160569"/>
          <a:ext cx="605328" cy="6053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968E960-9666-4ED9-9055-78921F0D60F8}">
      <dsp:nvSpPr>
        <dsp:cNvPr id="0" name=""/>
        <dsp:cNvSpPr/>
      </dsp:nvSpPr>
      <dsp:spPr>
        <a:xfrm>
          <a:off x="853481" y="864096"/>
          <a:ext cx="8260519" cy="484262"/>
        </a:xfrm>
        <a:prstGeom prst="rect">
          <a:avLst/>
        </a:prstGeom>
        <a:gradFill rotWithShape="0">
          <a:gsLst>
            <a:gs pos="0">
              <a:schemeClr val="accent2">
                <a:hueOff val="1288228"/>
                <a:satOff val="-13776"/>
                <a:lumOff val="3595"/>
                <a:alphaOff val="0"/>
                <a:tint val="50000"/>
                <a:satMod val="300000"/>
              </a:schemeClr>
            </a:gs>
            <a:gs pos="35000">
              <a:schemeClr val="accent2">
                <a:hueOff val="1288228"/>
                <a:satOff val="-13776"/>
                <a:lumOff val="3595"/>
                <a:alphaOff val="0"/>
                <a:tint val="37000"/>
                <a:satMod val="300000"/>
              </a:schemeClr>
            </a:gs>
            <a:gs pos="100000">
              <a:schemeClr val="accent2">
                <a:hueOff val="1288228"/>
                <a:satOff val="-13776"/>
                <a:lumOff val="35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Поддержка субъектов малого и среднего предпринимательства</a:t>
          </a:r>
          <a:endParaRPr lang="ru-RU" sz="1400" kern="1200" dirty="0"/>
        </a:p>
      </dsp:txBody>
      <dsp:txXfrm>
        <a:off x="853481" y="864096"/>
        <a:ext cx="8260519" cy="484262"/>
      </dsp:txXfrm>
    </dsp:sp>
    <dsp:sp modelId="{0C92E2FA-A484-41B0-9EA4-1D055622690F}">
      <dsp:nvSpPr>
        <dsp:cNvPr id="0" name=""/>
        <dsp:cNvSpPr/>
      </dsp:nvSpPr>
      <dsp:spPr>
        <a:xfrm>
          <a:off x="467542" y="792086"/>
          <a:ext cx="605328" cy="6053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288228"/>
              <a:satOff val="-13776"/>
              <a:lumOff val="35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503DE43-A928-4BCF-BE97-14E3FFE54937}">
      <dsp:nvSpPr>
        <dsp:cNvPr id="0" name=""/>
        <dsp:cNvSpPr/>
      </dsp:nvSpPr>
      <dsp:spPr>
        <a:xfrm>
          <a:off x="1043600" y="1512170"/>
          <a:ext cx="8020199" cy="484262"/>
        </a:xfrm>
        <a:prstGeom prst="rect">
          <a:avLst/>
        </a:prstGeom>
        <a:gradFill rotWithShape="0">
          <a:gsLst>
            <a:gs pos="0">
              <a:schemeClr val="accent2">
                <a:hueOff val="2576456"/>
                <a:satOff val="-27551"/>
                <a:lumOff val="7190"/>
                <a:alphaOff val="0"/>
                <a:tint val="50000"/>
                <a:satMod val="300000"/>
              </a:schemeClr>
            </a:gs>
            <a:gs pos="35000">
              <a:schemeClr val="accent2">
                <a:hueOff val="2576456"/>
                <a:satOff val="-27551"/>
                <a:lumOff val="7190"/>
                <a:alphaOff val="0"/>
                <a:tint val="37000"/>
                <a:satMod val="300000"/>
              </a:schemeClr>
            </a:gs>
            <a:gs pos="100000">
              <a:schemeClr val="accent2">
                <a:hueOff val="2576456"/>
                <a:satOff val="-27551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Повышение собираемости налогов  в бюджет Иркутского района</a:t>
          </a:r>
          <a:endParaRPr lang="ru-RU" sz="1400" kern="1200" dirty="0"/>
        </a:p>
      </dsp:txBody>
      <dsp:txXfrm>
        <a:off x="1043600" y="1512170"/>
        <a:ext cx="8020199" cy="484262"/>
      </dsp:txXfrm>
    </dsp:sp>
    <dsp:sp modelId="{7C0568F9-A3B0-4D3D-B7C8-D5F37D0029CE}">
      <dsp:nvSpPr>
        <dsp:cNvPr id="0" name=""/>
        <dsp:cNvSpPr/>
      </dsp:nvSpPr>
      <dsp:spPr>
        <a:xfrm>
          <a:off x="683570" y="1440159"/>
          <a:ext cx="605328" cy="6053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576456"/>
              <a:satOff val="-27551"/>
              <a:lumOff val="7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FD0B56-1587-4736-8542-0C8BB61D42A9}">
      <dsp:nvSpPr>
        <dsp:cNvPr id="0" name=""/>
        <dsp:cNvSpPr/>
      </dsp:nvSpPr>
      <dsp:spPr>
        <a:xfrm>
          <a:off x="1115652" y="2232246"/>
          <a:ext cx="7943468" cy="677807"/>
        </a:xfrm>
        <a:prstGeom prst="rect">
          <a:avLst/>
        </a:prstGeom>
        <a:gradFill rotWithShape="0">
          <a:gsLst>
            <a:gs pos="0">
              <a:schemeClr val="accent2">
                <a:hueOff val="3864684"/>
                <a:satOff val="-41326"/>
                <a:lumOff val="10784"/>
                <a:alphaOff val="0"/>
                <a:tint val="50000"/>
                <a:satMod val="300000"/>
              </a:schemeClr>
            </a:gs>
            <a:gs pos="35000">
              <a:schemeClr val="accent2">
                <a:hueOff val="3864684"/>
                <a:satOff val="-41326"/>
                <a:lumOff val="10784"/>
                <a:alphaOff val="0"/>
                <a:tint val="37000"/>
                <a:satMod val="300000"/>
              </a:schemeClr>
            </a:gs>
            <a:gs pos="100000">
              <a:schemeClr val="accent2">
                <a:hueOff val="3864684"/>
                <a:satOff val="-41326"/>
                <a:lumOff val="10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Взаимодействие с органами местного самоуправления поселений по вопросам правомерности и полноты поступления доходов в консолидированный бюджет Иркутского района, а также повышения налогового потенциала территории муниципальных образований </a:t>
          </a:r>
          <a:endParaRPr lang="ru-RU" sz="1400" kern="1200" dirty="0"/>
        </a:p>
      </dsp:txBody>
      <dsp:txXfrm>
        <a:off x="1115652" y="2232246"/>
        <a:ext cx="7943468" cy="677807"/>
      </dsp:txXfrm>
    </dsp:sp>
    <dsp:sp modelId="{1E727D3F-D834-43AB-9F4F-38E46D191F46}">
      <dsp:nvSpPr>
        <dsp:cNvPr id="0" name=""/>
        <dsp:cNvSpPr/>
      </dsp:nvSpPr>
      <dsp:spPr>
        <a:xfrm>
          <a:off x="827584" y="2232251"/>
          <a:ext cx="605328" cy="6053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864684"/>
              <a:satOff val="-41326"/>
              <a:lumOff val="1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884EE4F-9D09-4AAD-A937-4E94D313AB93}">
      <dsp:nvSpPr>
        <dsp:cNvPr id="0" name=""/>
        <dsp:cNvSpPr/>
      </dsp:nvSpPr>
      <dsp:spPr>
        <a:xfrm>
          <a:off x="1043600" y="3096343"/>
          <a:ext cx="8020199" cy="484262"/>
        </a:xfrm>
        <a:prstGeom prst="rect">
          <a:avLst/>
        </a:prstGeom>
        <a:gradFill rotWithShape="0">
          <a:gsLst>
            <a:gs pos="0">
              <a:schemeClr val="accent2">
                <a:hueOff val="5152912"/>
                <a:satOff val="-55102"/>
                <a:lumOff val="14379"/>
                <a:alphaOff val="0"/>
                <a:tint val="50000"/>
                <a:satMod val="300000"/>
              </a:schemeClr>
            </a:gs>
            <a:gs pos="35000">
              <a:schemeClr val="accent2">
                <a:hueOff val="5152912"/>
                <a:satOff val="-55102"/>
                <a:lumOff val="14379"/>
                <a:alphaOff val="0"/>
                <a:tint val="37000"/>
                <a:satMod val="300000"/>
              </a:schemeClr>
            </a:gs>
            <a:gs pos="100000">
              <a:schemeClr val="accent2">
                <a:hueOff val="5152912"/>
                <a:satOff val="-55102"/>
                <a:lumOff val="143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Мобилизация резервов доходной базы бюджета  Иркутского района</a:t>
          </a:r>
          <a:endParaRPr lang="ru-RU" sz="1400" kern="1200" dirty="0"/>
        </a:p>
      </dsp:txBody>
      <dsp:txXfrm>
        <a:off x="1043600" y="3096343"/>
        <a:ext cx="8020199" cy="484262"/>
      </dsp:txXfrm>
    </dsp:sp>
    <dsp:sp modelId="{F735FF92-CA96-421B-8A72-27B2F045A073}">
      <dsp:nvSpPr>
        <dsp:cNvPr id="0" name=""/>
        <dsp:cNvSpPr/>
      </dsp:nvSpPr>
      <dsp:spPr>
        <a:xfrm>
          <a:off x="683570" y="3024338"/>
          <a:ext cx="605328" cy="6053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5152912"/>
              <a:satOff val="-55102"/>
              <a:lumOff val="143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2AE0775-2B4C-4CC6-B5E6-613AEAABF53D}">
      <dsp:nvSpPr>
        <dsp:cNvPr id="0" name=""/>
        <dsp:cNvSpPr/>
      </dsp:nvSpPr>
      <dsp:spPr>
        <a:xfrm>
          <a:off x="827543" y="3816422"/>
          <a:ext cx="8260519" cy="484262"/>
        </a:xfrm>
        <a:prstGeom prst="rect">
          <a:avLst/>
        </a:prstGeom>
        <a:gradFill rotWithShape="0">
          <a:gsLst>
            <a:gs pos="0">
              <a:schemeClr val="accent2">
                <a:hueOff val="6441139"/>
                <a:satOff val="-68877"/>
                <a:lumOff val="17974"/>
                <a:alphaOff val="0"/>
                <a:tint val="50000"/>
                <a:satMod val="300000"/>
              </a:schemeClr>
            </a:gs>
            <a:gs pos="35000">
              <a:schemeClr val="accent2">
                <a:hueOff val="6441139"/>
                <a:satOff val="-68877"/>
                <a:lumOff val="17974"/>
                <a:alphaOff val="0"/>
                <a:tint val="37000"/>
                <a:satMod val="300000"/>
              </a:schemeClr>
            </a:gs>
            <a:gs pos="100000">
              <a:schemeClr val="accent2">
                <a:hueOff val="6441139"/>
                <a:satOff val="-68877"/>
                <a:lumOff val="179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Совершенствование администрирования доходов бюджета Иркутского района</a:t>
          </a:r>
          <a:endParaRPr lang="ru-RU" sz="1400" kern="1200" dirty="0"/>
        </a:p>
      </dsp:txBody>
      <dsp:txXfrm>
        <a:off x="827543" y="3816422"/>
        <a:ext cx="8260519" cy="484262"/>
      </dsp:txXfrm>
    </dsp:sp>
    <dsp:sp modelId="{5B1C2692-F992-4DF7-865F-1A53F7E56D3E}">
      <dsp:nvSpPr>
        <dsp:cNvPr id="0" name=""/>
        <dsp:cNvSpPr/>
      </dsp:nvSpPr>
      <dsp:spPr>
        <a:xfrm>
          <a:off x="539552" y="3744414"/>
          <a:ext cx="605328" cy="6053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6441139"/>
              <a:satOff val="-68877"/>
              <a:lumOff val="179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40B6CCA-3FEB-4A3B-AE4D-BC2444FD9B8E}">
      <dsp:nvSpPr>
        <dsp:cNvPr id="0" name=""/>
        <dsp:cNvSpPr/>
      </dsp:nvSpPr>
      <dsp:spPr>
        <a:xfrm>
          <a:off x="373800" y="4410725"/>
          <a:ext cx="8699062" cy="82472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Проведения мониторинга изменений законодательства о налогах и сборах и бюджетного законодательства Российской Федерации, а также законодательства Российской Федерации, законов Иркутской области и муниципальных правовых актов органов местного самоуправления Иркутского районного муниципального образования</a:t>
          </a:r>
          <a:endParaRPr lang="ru-RU" sz="1400" kern="1200" dirty="0"/>
        </a:p>
      </dsp:txBody>
      <dsp:txXfrm>
        <a:off x="373800" y="4410725"/>
        <a:ext cx="8699062" cy="824723"/>
      </dsp:txXfrm>
    </dsp:sp>
    <dsp:sp modelId="{5697699D-DA6F-4719-A522-F138EBF78DD6}">
      <dsp:nvSpPr>
        <dsp:cNvPr id="0" name=""/>
        <dsp:cNvSpPr/>
      </dsp:nvSpPr>
      <dsp:spPr>
        <a:xfrm>
          <a:off x="71136" y="4520423"/>
          <a:ext cx="605328" cy="6053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7729367"/>
              <a:satOff val="-82653"/>
              <a:lumOff val="2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6918E-3AC3-4F51-85FA-AC2C56471411}">
      <dsp:nvSpPr>
        <dsp:cNvPr id="0" name=""/>
        <dsp:cNvSpPr/>
      </dsp:nvSpPr>
      <dsp:spPr>
        <a:xfrm>
          <a:off x="765115" y="348662"/>
          <a:ext cx="3662755" cy="11446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528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Бюджетный кодекс Российской Федерации</a:t>
          </a:r>
          <a:endParaRPr lang="ru-RU" sz="1300" kern="1200" dirty="0"/>
        </a:p>
      </dsp:txBody>
      <dsp:txXfrm>
        <a:off x="765115" y="348662"/>
        <a:ext cx="3662755" cy="1144611"/>
      </dsp:txXfrm>
    </dsp:sp>
    <dsp:sp modelId="{ADBA3E4C-B4FD-44FE-A609-9CC2D2334BEA}">
      <dsp:nvSpPr>
        <dsp:cNvPr id="0" name=""/>
        <dsp:cNvSpPr/>
      </dsp:nvSpPr>
      <dsp:spPr>
        <a:xfrm>
          <a:off x="612500" y="183329"/>
          <a:ext cx="801227" cy="120184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A8AF3-2C64-4862-A38F-BF07999C619C}">
      <dsp:nvSpPr>
        <dsp:cNvPr id="0" name=""/>
        <dsp:cNvSpPr/>
      </dsp:nvSpPr>
      <dsp:spPr>
        <a:xfrm>
          <a:off x="4831828" y="348662"/>
          <a:ext cx="3662755" cy="11446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528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Основные направления бюджетной и налоговой политики</a:t>
          </a:r>
          <a:endParaRPr lang="ru-RU" sz="1300" kern="1200" dirty="0"/>
        </a:p>
      </dsp:txBody>
      <dsp:txXfrm>
        <a:off x="4831828" y="348662"/>
        <a:ext cx="3662755" cy="1144611"/>
      </dsp:txXfrm>
    </dsp:sp>
    <dsp:sp modelId="{ECCAF312-7C7A-4C37-B4C8-31ABBA1CC1B9}">
      <dsp:nvSpPr>
        <dsp:cNvPr id="0" name=""/>
        <dsp:cNvSpPr/>
      </dsp:nvSpPr>
      <dsp:spPr>
        <a:xfrm>
          <a:off x="4679213" y="183329"/>
          <a:ext cx="801227" cy="120184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9A740-7F23-4AEC-9EFB-8928655B7318}">
      <dsp:nvSpPr>
        <dsp:cNvPr id="0" name=""/>
        <dsp:cNvSpPr/>
      </dsp:nvSpPr>
      <dsp:spPr>
        <a:xfrm>
          <a:off x="765115" y="1789600"/>
          <a:ext cx="3662755" cy="11446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528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Прогноз социально-экономического развития Иркутского района</a:t>
          </a:r>
          <a:endParaRPr lang="ru-RU" sz="1300" kern="1200" dirty="0"/>
        </a:p>
      </dsp:txBody>
      <dsp:txXfrm>
        <a:off x="765115" y="1789600"/>
        <a:ext cx="3662755" cy="1144611"/>
      </dsp:txXfrm>
    </dsp:sp>
    <dsp:sp modelId="{70CC9D74-EFC8-48AE-B170-26BF2225F647}">
      <dsp:nvSpPr>
        <dsp:cNvPr id="0" name=""/>
        <dsp:cNvSpPr/>
      </dsp:nvSpPr>
      <dsp:spPr>
        <a:xfrm>
          <a:off x="612500" y="1624268"/>
          <a:ext cx="801227" cy="1201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666F8-7494-4FFC-9544-592C5C6BD54D}">
      <dsp:nvSpPr>
        <dsp:cNvPr id="0" name=""/>
        <dsp:cNvSpPr/>
      </dsp:nvSpPr>
      <dsp:spPr>
        <a:xfrm>
          <a:off x="4831828" y="1789600"/>
          <a:ext cx="3662755" cy="11446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528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Положение о бюджетном процессе  Иркутского районного муниципального образования</a:t>
          </a:r>
          <a:endParaRPr lang="ru-RU" sz="1300" kern="1200" dirty="0"/>
        </a:p>
      </dsp:txBody>
      <dsp:txXfrm>
        <a:off x="4831828" y="1789600"/>
        <a:ext cx="3662755" cy="1144611"/>
      </dsp:txXfrm>
    </dsp:sp>
    <dsp:sp modelId="{7393F137-82BB-4B83-BDD9-D516F2D9640F}">
      <dsp:nvSpPr>
        <dsp:cNvPr id="0" name=""/>
        <dsp:cNvSpPr/>
      </dsp:nvSpPr>
      <dsp:spPr>
        <a:xfrm>
          <a:off x="4679213" y="1624268"/>
          <a:ext cx="801227" cy="120184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1E2DD-E423-4196-9B64-E92592A869DF}">
      <dsp:nvSpPr>
        <dsp:cNvPr id="0" name=""/>
        <dsp:cNvSpPr/>
      </dsp:nvSpPr>
      <dsp:spPr>
        <a:xfrm>
          <a:off x="765115" y="3230538"/>
          <a:ext cx="3662755" cy="11446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528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Закон Иркутской области от 22.10.2013 № 74-ОЗ                                                         «О межбюджетных трансфертах и нормативах отчислений доходов в местные бюджеты»</a:t>
          </a:r>
          <a:endParaRPr lang="ru-RU" sz="1300" kern="1200" dirty="0"/>
        </a:p>
      </dsp:txBody>
      <dsp:txXfrm>
        <a:off x="765115" y="3230538"/>
        <a:ext cx="3662755" cy="1144611"/>
      </dsp:txXfrm>
    </dsp:sp>
    <dsp:sp modelId="{5E4C926E-B693-4F50-B3BA-DF481CFAE110}">
      <dsp:nvSpPr>
        <dsp:cNvPr id="0" name=""/>
        <dsp:cNvSpPr/>
      </dsp:nvSpPr>
      <dsp:spPr>
        <a:xfrm>
          <a:off x="612500" y="3065206"/>
          <a:ext cx="801227" cy="120184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06D77-01F4-4AB4-8E06-A2F0E6A0B12F}">
      <dsp:nvSpPr>
        <dsp:cNvPr id="0" name=""/>
        <dsp:cNvSpPr/>
      </dsp:nvSpPr>
      <dsp:spPr>
        <a:xfrm>
          <a:off x="4831828" y="3230538"/>
          <a:ext cx="3662755" cy="11446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528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Прогнозные данные главных администраторов доходов и главных распорядителей бюджетных средств</a:t>
          </a:r>
          <a:endParaRPr lang="ru-RU" sz="1300" kern="1200" dirty="0"/>
        </a:p>
      </dsp:txBody>
      <dsp:txXfrm>
        <a:off x="4831828" y="3230538"/>
        <a:ext cx="3662755" cy="1144611"/>
      </dsp:txXfrm>
    </dsp:sp>
    <dsp:sp modelId="{1D53AFD8-57C2-466C-A66A-A122B0FC9B25}">
      <dsp:nvSpPr>
        <dsp:cNvPr id="0" name=""/>
        <dsp:cNvSpPr/>
      </dsp:nvSpPr>
      <dsp:spPr>
        <a:xfrm>
          <a:off x="4679213" y="3065206"/>
          <a:ext cx="801227" cy="1201841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637EB-67DD-4210-B9F9-B2898F022EFB}">
      <dsp:nvSpPr>
        <dsp:cNvPr id="0" name=""/>
        <dsp:cNvSpPr/>
      </dsp:nvSpPr>
      <dsp:spPr>
        <a:xfrm>
          <a:off x="2798471" y="4671477"/>
          <a:ext cx="3662755" cy="11446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528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Муниципальные программы</a:t>
          </a:r>
          <a:endParaRPr lang="ru-RU" sz="1300" kern="1200" dirty="0"/>
        </a:p>
      </dsp:txBody>
      <dsp:txXfrm>
        <a:off x="2798471" y="4671477"/>
        <a:ext cx="3662755" cy="1144611"/>
      </dsp:txXfrm>
    </dsp:sp>
    <dsp:sp modelId="{7AD68BE2-A963-4792-AE55-38C442ACD7A0}">
      <dsp:nvSpPr>
        <dsp:cNvPr id="0" name=""/>
        <dsp:cNvSpPr/>
      </dsp:nvSpPr>
      <dsp:spPr>
        <a:xfrm>
          <a:off x="2645856" y="4506144"/>
          <a:ext cx="801227" cy="120184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479B5-3F18-4A7B-83E5-AE7AF5B83FD2}">
      <dsp:nvSpPr>
        <dsp:cNvPr id="0" name=""/>
        <dsp:cNvSpPr/>
      </dsp:nvSpPr>
      <dsp:spPr>
        <a:xfrm>
          <a:off x="360048" y="72006"/>
          <a:ext cx="2121096" cy="119423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21903D-07C7-44F9-97C1-05AB506CCFC7}">
      <dsp:nvSpPr>
        <dsp:cNvPr id="0" name=""/>
        <dsp:cNvSpPr/>
      </dsp:nvSpPr>
      <dsp:spPr>
        <a:xfrm>
          <a:off x="195386" y="1440160"/>
          <a:ext cx="2952528" cy="1095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Налоговые доходы</a:t>
          </a:r>
          <a:endParaRPr lang="ru-RU" sz="16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Налог на доходы физических лиц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Акцизы по подакцизным товарам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Налог, взимаемый в связи с применением упрощенной системы налогообложения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Единый налог на вмененный доход для отдельных видов деятельности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Единый сельскохозяйственный налог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Налог, взимаемый в связи с применением патентной системы налогообложения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Государственная пошлина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95386" y="1440160"/>
        <a:ext cx="2952528" cy="1095388"/>
      </dsp:txXfrm>
    </dsp:sp>
    <dsp:sp modelId="{577BABCE-A248-4112-A365-381EC2F1A356}">
      <dsp:nvSpPr>
        <dsp:cNvPr id="0" name=""/>
        <dsp:cNvSpPr/>
      </dsp:nvSpPr>
      <dsp:spPr>
        <a:xfrm>
          <a:off x="3456386" y="72001"/>
          <a:ext cx="2122189" cy="1196204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FF94C3-9F57-420B-BEDC-89B61627338C}">
      <dsp:nvSpPr>
        <dsp:cNvPr id="0" name=""/>
        <dsp:cNvSpPr/>
      </dsp:nvSpPr>
      <dsp:spPr>
        <a:xfrm>
          <a:off x="3168352" y="1412667"/>
          <a:ext cx="2952528" cy="1095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Неналоговые доходы</a:t>
          </a:r>
          <a:endParaRPr lang="ru-RU" sz="16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Платежи при пользовании природными ресурсами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Доходы от оказания платных услуг (работ) и компенсации затрат государства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Доходы от продажи материальных и нематериальных активов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Штрафы, санкции, возмещение ущерба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Прочие неналоговые доходы</a:t>
          </a:r>
          <a:endParaRPr lang="ru-RU" sz="1200" kern="1200" dirty="0"/>
        </a:p>
      </dsp:txBody>
      <dsp:txXfrm>
        <a:off x="3168352" y="1412667"/>
        <a:ext cx="2952528" cy="1095388"/>
      </dsp:txXfrm>
    </dsp:sp>
    <dsp:sp modelId="{D6EFF4FC-D60B-4EDB-BD02-3C06D78583DF}">
      <dsp:nvSpPr>
        <dsp:cNvPr id="0" name=""/>
        <dsp:cNvSpPr/>
      </dsp:nvSpPr>
      <dsp:spPr>
        <a:xfrm>
          <a:off x="6336702" y="72015"/>
          <a:ext cx="2122189" cy="1196204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84276C-DE5C-4C1D-BEB5-97E695E819AB}">
      <dsp:nvSpPr>
        <dsp:cNvPr id="0" name=""/>
        <dsp:cNvSpPr/>
      </dsp:nvSpPr>
      <dsp:spPr>
        <a:xfrm>
          <a:off x="6336717" y="1368155"/>
          <a:ext cx="2355468" cy="338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Безвозмездные поступления</a:t>
          </a:r>
          <a:endParaRPr lang="ru-RU" sz="16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Дотации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Субсидии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Субвенции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Иные межбюджетные трансферты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Прочие безвозмездные поступления от других бюджетов бюджетной системы</a:t>
          </a:r>
          <a:endParaRPr lang="ru-RU" sz="1200" kern="1200" dirty="0"/>
        </a:p>
      </dsp:txBody>
      <dsp:txXfrm>
        <a:off x="6336717" y="1368155"/>
        <a:ext cx="2355468" cy="338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0.22703</cdr:x>
      <cdr:y>0.14047</cdr:y>
    </cdr:from>
    <cdr:to>
      <cdr:x>0.39107</cdr:x>
      <cdr:y>0.30652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7584" y="566436"/>
          <a:ext cx="1493964" cy="66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Дефицит</a:t>
          </a:r>
          <a:r>
            <a:rPr lang="ru-RU" sz="1600" dirty="0" smtClean="0"/>
            <a:t> </a:t>
          </a:r>
        </a:p>
        <a:p xmlns:a="http://schemas.openxmlformats.org/drawingml/2006/main">
          <a:r>
            <a:rPr lang="ru-RU" sz="1600" dirty="0" smtClean="0"/>
            <a:t>42,0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0.13095</cdr:x>
      <cdr:y>0.1655</cdr:y>
    </cdr:from>
    <cdr:to>
      <cdr:x>0.21331</cdr:x>
      <cdr:y>0.2655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3356" y="631629"/>
          <a:ext cx="744249" cy="381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19,9%</a:t>
          </a:r>
          <a:endParaRPr lang="ru-RU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0.17503</cdr:x>
      <cdr:y>0.17177</cdr:y>
    </cdr:from>
    <cdr:to>
      <cdr:x>0.29258</cdr:x>
      <cdr:y>0.24414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1389" y="960051"/>
          <a:ext cx="726282" cy="404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19,9%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0.46619</cdr:x>
      <cdr:y>0.03865</cdr:y>
    </cdr:from>
    <cdr:to>
      <cdr:x>0.65895</cdr:x>
      <cdr:y>0.10473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2880319" y="216024"/>
          <a:ext cx="11909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1 </a:t>
          </a:r>
          <a:r>
            <a:rPr lang="ru-RU" b="1" dirty="0" smtClean="0"/>
            <a:t>801,5</a:t>
          </a:r>
          <a:endParaRPr lang="ru-RU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0.10626</cdr:x>
      <cdr:y>0.26411</cdr:y>
    </cdr:from>
    <cdr:to>
      <cdr:x>0.17713</cdr:x>
      <cdr:y>0.33013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1600" y="1152128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95,8%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AC1B0-4278-48FD-8AB6-12159A432F97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72F46-42ED-4165-A73E-89A5D1ECC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6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9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80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1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4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4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928">
              <a:srgbClr val="F9EAEE"/>
            </a:gs>
            <a:gs pos="93000">
              <a:schemeClr val="accent5">
                <a:lumMod val="58000"/>
                <a:lumOff val="42000"/>
                <a:alpha val="99000"/>
              </a:schemeClr>
            </a:gs>
            <a:gs pos="17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9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0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1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489" y="2060848"/>
            <a:ext cx="7772400" cy="3680049"/>
          </a:xfrm>
        </p:spPr>
        <p:txBody>
          <a:bodyPr/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Проект бюджета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Иркутского районного муниципального образования </a:t>
            </a:r>
            <a:b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2018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годы</a:t>
            </a:r>
            <a:endParaRPr lang="ru-RU" sz="4800" dirty="0"/>
          </a:p>
        </p:txBody>
      </p:sp>
      <p:pic>
        <p:nvPicPr>
          <p:cNvPr id="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707904" y="0"/>
            <a:ext cx="150357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29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Kuharenkoaa\Рабочий стол\Для Зайковой А.В\2017\Бюджет для граждан 2018-2020\примеры\картинки\imag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8170"/>
            <a:ext cx="7920880" cy="64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609" y="-99392"/>
            <a:ext cx="8388424" cy="6998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Распределение налогов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12060"/>
              </p:ext>
            </p:extLst>
          </p:nvPr>
        </p:nvGraphicFramePr>
        <p:xfrm>
          <a:off x="179512" y="1052737"/>
          <a:ext cx="8784976" cy="56886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0320"/>
                <a:gridCol w="1584176"/>
                <a:gridCol w="1224136"/>
                <a:gridCol w="1728192"/>
                <a:gridCol w="1368152"/>
              </a:tblGrid>
              <a:tr h="7898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доходов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Федеральный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Областной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Бюджеты муниципальных районов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38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7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Акцизы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0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0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Единый налог на вмененный доход для отдельных видов деятельности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8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Единый сельскохозяйственный налог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0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3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8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Задолженность по отмененным налогам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78" y="1889843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23" y="1891092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91092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9925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9925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3" y="239925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2399728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3" y="434786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4786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95540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3" y="5595540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97" y="5595540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5595540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3" y="2996952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45" y="2996952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45" y="3717032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45" y="5082663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174143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3" y="6185771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45" y="6185771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185771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54868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2255" y="2194219"/>
            <a:ext cx="347498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Налоговые доходы  </a:t>
            </a:r>
            <a:r>
              <a:rPr lang="ru-RU" sz="1600" dirty="0" err="1" smtClean="0"/>
              <a:t>доходы</a:t>
            </a:r>
            <a:r>
              <a:rPr lang="ru-RU" sz="1600" dirty="0" smtClean="0"/>
              <a:t> от налогов и сборов, предусмотренных законодательством Российской Федерации, в том числе от налогов, предусмотренных специальными налоговыми  режимами и законодательством Иркутской области</a:t>
            </a:r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86334" y="2189042"/>
            <a:ext cx="327815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Неналоговые доходы                      </a:t>
            </a:r>
            <a:r>
              <a:rPr lang="ru-RU" sz="1600" dirty="0" err="1" smtClean="0"/>
              <a:t>доходы</a:t>
            </a:r>
            <a:r>
              <a:rPr lang="ru-RU" sz="1600" dirty="0"/>
              <a:t> от использования имущества, находящегося в государственной или муниципальной </a:t>
            </a:r>
            <a:r>
              <a:rPr lang="ru-RU" sz="1600" dirty="0" smtClean="0"/>
              <a:t>собственности, природных ресурсов, от различного вида услуг, а также платежи в виде штрафов или иных санкций за нарушение законодательства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309" y="742492"/>
            <a:ext cx="783013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  </a:t>
            </a:r>
            <a:r>
              <a:rPr lang="ru-RU" sz="2400" dirty="0" smtClean="0"/>
              <a:t>- </a:t>
            </a:r>
            <a:r>
              <a:rPr lang="ru-RU" sz="2000" dirty="0" smtClean="0"/>
              <a:t>денежные </a:t>
            </a:r>
            <a:r>
              <a:rPr lang="ru-RU" sz="2000" dirty="0"/>
              <a:t>средства, поступающие в бюджет в соответствии с законодательством Российской Федерации.</a:t>
            </a:r>
          </a:p>
          <a:p>
            <a:pPr algn="ctr"/>
            <a:r>
              <a:rPr lang="ru-RU" sz="2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6322" y="5389924"/>
            <a:ext cx="73234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Безвозмездные поступления  </a:t>
            </a:r>
            <a:r>
              <a:rPr lang="ru-RU" sz="1600" dirty="0" smtClean="0"/>
              <a:t>поступившие в бюджет денежные средства на безвозмездной и безвозвратной основе из других бюджетов бюджетной системы (межбюджетные трансферты) 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C:\Documents and Settings\Kuharenkoaa\Рабочий стол\Для Зайковой А.В\2017\Бюджет для граждан 2018-2020\примеры\картинки\деньги-в-интернете-за-ча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40" y="2769747"/>
            <a:ext cx="2056994" cy="188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54868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96828752"/>
              </p:ext>
            </p:extLst>
          </p:nvPr>
        </p:nvGraphicFramePr>
        <p:xfrm>
          <a:off x="376860" y="870961"/>
          <a:ext cx="885698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Documents and Settings\Kuharenkoaa\Рабочий стол\Для Зайковой А.В\2017\Бюджет для граждан 2018-2020\примеры\картинки\DA6L7YoXYAAqqs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37" y="4827566"/>
            <a:ext cx="3100363" cy="20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794" y="12003"/>
            <a:ext cx="9073008" cy="122413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 бюджета Иркутского районного муниципального образования</a:t>
            </a:r>
            <a:b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2018 - 2020 годы, млн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руб</a:t>
            </a: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726779"/>
              </p:ext>
            </p:extLst>
          </p:nvPr>
        </p:nvGraphicFramePr>
        <p:xfrm>
          <a:off x="36916" y="1556792"/>
          <a:ext cx="8927572" cy="15121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98980"/>
                <a:gridCol w="1872208"/>
                <a:gridCol w="1800200"/>
                <a:gridCol w="1656184"/>
              </a:tblGrid>
              <a:tr h="378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/>
                        <a:t>403,1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/>
                        <a:t>415,7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/>
                        <a:t>425,4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/>
                        <a:t>158,0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/>
                        <a:t>161,6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/>
                        <a:t>164,6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</a:t>
                      </a:r>
                      <a:r>
                        <a:rPr lang="ru-RU" sz="1600" baseline="0" dirty="0" smtClean="0"/>
                        <a:t> поступления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/>
                        <a:t>1 463,0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/>
                        <a:t>1 224,1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/>
                        <a:t>1 186,8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612096"/>
              </p:ext>
            </p:extLst>
          </p:nvPr>
        </p:nvGraphicFramePr>
        <p:xfrm>
          <a:off x="0" y="2924944"/>
          <a:ext cx="90364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1210798" y="3932229"/>
            <a:ext cx="936104" cy="4443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7,8%</a:t>
            </a:r>
            <a:endParaRPr lang="ru-RU" sz="1600" b="1" dirty="0"/>
          </a:p>
        </p:txBody>
      </p:sp>
      <p:sp>
        <p:nvSpPr>
          <p:cNvPr id="13" name="TextBox 1"/>
          <p:cNvSpPr txBox="1"/>
          <p:nvPr/>
        </p:nvSpPr>
        <p:spPr>
          <a:xfrm>
            <a:off x="1207526" y="4797152"/>
            <a:ext cx="720080" cy="3816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72,3%</a:t>
            </a:r>
            <a:endParaRPr lang="ru-RU" sz="16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3059832" y="3550586"/>
            <a:ext cx="744249" cy="3816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23,1%</a:t>
            </a:r>
            <a:endParaRPr lang="ru-RU" sz="16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4938015" y="3550586"/>
            <a:ext cx="744249" cy="3816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23,9%</a:t>
            </a:r>
            <a:endParaRPr lang="ru-RU" sz="16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3124426" y="4049860"/>
            <a:ext cx="936104" cy="35711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9,0%</a:t>
            </a:r>
            <a:endParaRPr lang="ru-RU" sz="16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3059832" y="4949551"/>
            <a:ext cx="720080" cy="3816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68,0%</a:t>
            </a:r>
            <a:endParaRPr lang="ru-RU" sz="16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4938015" y="4949552"/>
            <a:ext cx="720080" cy="3816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66,8%</a:t>
            </a:r>
            <a:endParaRPr lang="ru-RU" sz="16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4917740" y="4049860"/>
            <a:ext cx="936104" cy="35711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9,3%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194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015"/>
            <a:ext cx="9073008" cy="115273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 бюджета Иркутского районного муниципального образования</a:t>
            </a:r>
            <a:b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2018 - 2020 годы, млн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руб</a:t>
            </a: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689148"/>
              </p:ext>
            </p:extLst>
          </p:nvPr>
        </p:nvGraphicFramePr>
        <p:xfrm>
          <a:off x="-324543" y="1268760"/>
          <a:ext cx="6178388" cy="558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827584" y="2749557"/>
            <a:ext cx="936104" cy="3397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7,8%</a:t>
            </a:r>
            <a:endParaRPr lang="ru-RU" sz="1600" b="1" dirty="0"/>
          </a:p>
        </p:txBody>
      </p:sp>
      <p:sp>
        <p:nvSpPr>
          <p:cNvPr id="13" name="TextBox 1"/>
          <p:cNvSpPr txBox="1"/>
          <p:nvPr/>
        </p:nvSpPr>
        <p:spPr>
          <a:xfrm>
            <a:off x="826683" y="4193747"/>
            <a:ext cx="720080" cy="3816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72,3%</a:t>
            </a:r>
            <a:endParaRPr lang="ru-RU" sz="16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2555776" y="2251666"/>
            <a:ext cx="744249" cy="3816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23,1%</a:t>
            </a:r>
            <a:endParaRPr lang="ru-RU" sz="16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4197660" y="2251701"/>
            <a:ext cx="744249" cy="3816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23,9%</a:t>
            </a:r>
            <a:endParaRPr lang="ru-RU" sz="16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2656373" y="2890402"/>
            <a:ext cx="643651" cy="35711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9,0%</a:t>
            </a:r>
            <a:endParaRPr lang="ru-RU" sz="16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2555776" y="4030222"/>
            <a:ext cx="720080" cy="3816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68,0%</a:t>
            </a:r>
            <a:endParaRPr lang="ru-RU" sz="16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4197660" y="4005064"/>
            <a:ext cx="720080" cy="3816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66,8%</a:t>
            </a:r>
            <a:endParaRPr lang="ru-RU" sz="16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4201554" y="2921359"/>
            <a:ext cx="740355" cy="35711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9,3%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5798" y="1490092"/>
            <a:ext cx="11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2 024,2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22290" y="1465618"/>
            <a:ext cx="11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b="1" dirty="0" smtClean="0"/>
              <a:t>776,9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24949" y="1465617"/>
            <a:ext cx="34918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Доходы </a:t>
            </a:r>
            <a:r>
              <a:rPr lang="ru-RU" sz="1600" b="1" i="1" dirty="0" smtClean="0"/>
              <a:t> </a:t>
            </a:r>
            <a:r>
              <a:rPr lang="ru-RU" sz="1600" b="1" i="1" dirty="0"/>
              <a:t>бюджета на 2018 год запланированы в </a:t>
            </a:r>
            <a:r>
              <a:rPr lang="ru-RU" sz="1600" b="1" i="1" dirty="0" smtClean="0"/>
              <a:t>сумме                   </a:t>
            </a:r>
            <a:r>
              <a:rPr lang="ru-RU" sz="1600" b="1" i="1" dirty="0"/>
              <a:t>2 </a:t>
            </a:r>
            <a:r>
              <a:rPr lang="ru-RU" sz="1600" b="1" i="1" dirty="0" smtClean="0"/>
              <a:t>024,2 млн. руб. </a:t>
            </a:r>
          </a:p>
          <a:p>
            <a:pPr algn="ctr"/>
            <a:r>
              <a:rPr lang="ru-RU" sz="1600" b="1" i="1" dirty="0" smtClean="0"/>
              <a:t>В </a:t>
            </a:r>
            <a:r>
              <a:rPr lang="ru-RU" sz="1600" b="1" i="1" dirty="0"/>
              <a:t>2019 году </a:t>
            </a:r>
            <a:r>
              <a:rPr lang="ru-RU" sz="1600" b="1" i="1" dirty="0" smtClean="0"/>
              <a:t>ожидается снижение поступления доходов бюджета на 222,</a:t>
            </a:r>
            <a:r>
              <a:rPr lang="ru-RU" sz="1600" b="1" i="1" dirty="0"/>
              <a:t> </a:t>
            </a:r>
            <a:r>
              <a:rPr lang="ru-RU" sz="1600" b="1" i="1" dirty="0" smtClean="0"/>
              <a:t>7 млн. руб. </a:t>
            </a:r>
            <a:r>
              <a:rPr lang="ru-RU" sz="1600" b="1" i="1" dirty="0"/>
              <a:t>(-11,0</a:t>
            </a:r>
            <a:r>
              <a:rPr lang="ru-RU" sz="1600" b="1" i="1" dirty="0" smtClean="0"/>
              <a:t>%) по сравнению с 2018 годом. </a:t>
            </a:r>
          </a:p>
          <a:p>
            <a:pPr algn="ctr"/>
            <a:r>
              <a:rPr lang="ru-RU" sz="1600" b="1" i="1" dirty="0" smtClean="0"/>
              <a:t>В </a:t>
            </a:r>
            <a:r>
              <a:rPr lang="ru-RU" sz="1600" b="1" i="1" dirty="0"/>
              <a:t>2020 году ожидается снижение поступления доходов бюджета </a:t>
            </a:r>
            <a:r>
              <a:rPr lang="ru-RU" sz="1600" b="1" i="1" dirty="0" smtClean="0"/>
              <a:t>на 24,6 млн. руб. </a:t>
            </a:r>
            <a:r>
              <a:rPr lang="ru-RU" sz="1600" b="1" i="1" dirty="0"/>
              <a:t>(-1,4</a:t>
            </a:r>
            <a:r>
              <a:rPr lang="ru-RU" sz="1600" b="1" i="1" dirty="0" smtClean="0"/>
              <a:t>%) </a:t>
            </a:r>
            <a:r>
              <a:rPr lang="ru-RU" sz="1600" b="1" i="1" dirty="0"/>
              <a:t>по сравнению с </a:t>
            </a:r>
            <a:r>
              <a:rPr lang="ru-RU" sz="1600" b="1" i="1" dirty="0" smtClean="0"/>
              <a:t>2019 </a:t>
            </a:r>
            <a:r>
              <a:rPr lang="ru-RU" sz="1600" b="1" i="1" dirty="0"/>
              <a:t>годом. 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С</a:t>
            </a:r>
            <a:r>
              <a:rPr lang="x-none" sz="1600" b="1" i="1" smtClean="0"/>
              <a:t>нижение поступлений </a:t>
            </a:r>
            <a:r>
              <a:rPr lang="x-none" sz="1600" b="1" i="1"/>
              <a:t>в </a:t>
            </a:r>
            <a:r>
              <a:rPr lang="x-none" sz="1600" b="1" i="1" smtClean="0"/>
              <a:t>201</a:t>
            </a:r>
            <a:r>
              <a:rPr lang="ru-RU" sz="1600" b="1" i="1" dirty="0"/>
              <a:t>9</a:t>
            </a:r>
            <a:r>
              <a:rPr lang="ru-RU" sz="1600" b="1" i="1" dirty="0" smtClean="0"/>
              <a:t>-2020 </a:t>
            </a:r>
            <a:r>
              <a:rPr lang="x-none" sz="1600" b="1" i="1" smtClean="0"/>
              <a:t>годов </a:t>
            </a:r>
            <a:r>
              <a:rPr lang="ru-RU" sz="1600" b="1" i="1" dirty="0" smtClean="0"/>
              <a:t>связано с не полным распределением безвозмездных поступлений </a:t>
            </a:r>
            <a:r>
              <a:rPr lang="x-none" sz="1600" b="1" i="1"/>
              <a:t>между бюджетами муниципальных образований</a:t>
            </a:r>
            <a:r>
              <a:rPr lang="ru-RU" sz="1600" b="1" i="1" dirty="0"/>
              <a:t> Иркутской области </a:t>
            </a:r>
            <a:r>
              <a:rPr lang="ru-RU" sz="1600" b="1" i="1" dirty="0" smtClean="0"/>
              <a:t>в соответствии с </a:t>
            </a:r>
            <a:r>
              <a:rPr lang="x-none" sz="1600" b="1" i="1" smtClean="0"/>
              <a:t>проект</a:t>
            </a:r>
            <a:r>
              <a:rPr lang="ru-RU" sz="1600" b="1" i="1" dirty="0" smtClean="0"/>
              <a:t>ом</a:t>
            </a:r>
            <a:r>
              <a:rPr lang="x-none" sz="1600" b="1" i="1" smtClean="0"/>
              <a:t> </a:t>
            </a:r>
            <a:r>
              <a:rPr lang="x-none" sz="1600" b="1" i="1"/>
              <a:t>закона Иркутской </a:t>
            </a:r>
            <a:r>
              <a:rPr lang="x-none" sz="1600" b="1" i="1" smtClean="0"/>
              <a:t>области</a:t>
            </a:r>
            <a:r>
              <a:rPr lang="ru-RU" sz="1600" b="1" i="1" dirty="0" smtClean="0"/>
              <a:t>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9865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83" y="12003"/>
            <a:ext cx="8686800" cy="84657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Налоговые доходы бюджета </a:t>
            </a:r>
            <a:b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2018 - 2020 годы, млн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руб</a:t>
            </a: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496153"/>
              </p:ext>
            </p:extLst>
          </p:nvPr>
        </p:nvGraphicFramePr>
        <p:xfrm>
          <a:off x="171840" y="3284984"/>
          <a:ext cx="8997758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03251"/>
              </p:ext>
            </p:extLst>
          </p:nvPr>
        </p:nvGraphicFramePr>
        <p:xfrm>
          <a:off x="376860" y="1196752"/>
          <a:ext cx="8767140" cy="20107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41881"/>
                <a:gridCol w="1835902"/>
                <a:gridCol w="1765290"/>
                <a:gridCol w="1624067"/>
              </a:tblGrid>
              <a:tr h="378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299,4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83,8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Единый налог на вмененный доход для отдельных видов деятельности,  Единый сельскохозяйственный налог, Патент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35,8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налоговые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(акцизы, государственная пошлина)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8604448" y="116632"/>
            <a:ext cx="288032" cy="31866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262" y="1722424"/>
            <a:ext cx="162692" cy="12231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262" y="2046401"/>
            <a:ext cx="162692" cy="12231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262" y="2492896"/>
            <a:ext cx="162692" cy="12231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262" y="2924944"/>
            <a:ext cx="162692" cy="12231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003"/>
            <a:ext cx="6840760" cy="85858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Неналоговые доходы на 2018 - 2020 годы, 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млн. руб</a:t>
            </a: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857102"/>
              </p:ext>
            </p:extLst>
          </p:nvPr>
        </p:nvGraphicFramePr>
        <p:xfrm>
          <a:off x="60224" y="1124744"/>
          <a:ext cx="8940516" cy="203965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11924"/>
                <a:gridCol w="1872208"/>
                <a:gridCol w="1800200"/>
                <a:gridCol w="1656184"/>
              </a:tblGrid>
              <a:tr h="378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использования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имущества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81,5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64,6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678324"/>
              </p:ext>
            </p:extLst>
          </p:nvPr>
        </p:nvGraphicFramePr>
        <p:xfrm>
          <a:off x="0" y="3212976"/>
          <a:ext cx="90364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8604448" y="116632"/>
            <a:ext cx="288032" cy="31866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66994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2018 - 2020 годы, млн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руб</a:t>
            </a: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195965"/>
              </p:ext>
            </p:extLst>
          </p:nvPr>
        </p:nvGraphicFramePr>
        <p:xfrm>
          <a:off x="179512" y="1196752"/>
          <a:ext cx="8940516" cy="167404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11924"/>
                <a:gridCol w="1872208"/>
                <a:gridCol w="1800200"/>
                <a:gridCol w="1656184"/>
              </a:tblGrid>
              <a:tr h="378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Дотации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87,5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78,9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1 020,9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1 020,4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1 020,4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734127"/>
              </p:ext>
            </p:extLst>
          </p:nvPr>
        </p:nvGraphicFramePr>
        <p:xfrm>
          <a:off x="251520" y="2780928"/>
          <a:ext cx="87849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трелка вверх 3">
            <a:hlinkClick r:id="rId4" action="ppaction://hlinksldjump"/>
          </p:cNvPr>
          <p:cNvSpPr/>
          <p:nvPr/>
        </p:nvSpPr>
        <p:spPr>
          <a:xfrm>
            <a:off x="8604448" y="116632"/>
            <a:ext cx="288032" cy="31866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5411" y="2928924"/>
            <a:ext cx="3822813" cy="10318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vaschenkoev\Desktop\2016\примеры\Новая папк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6" y="137156"/>
            <a:ext cx="1877346" cy="9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044025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1027" name="Picture 3" descr="C:\Users\vaschenkoev\Desktop\2016\примеры\Новая папка\2.08_Зенитчики_ЧФ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21" y="116632"/>
            <a:ext cx="1906503" cy="10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01334" y="1044025"/>
            <a:ext cx="2132796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Национальная </a:t>
            </a:r>
            <a:br>
              <a:rPr lang="ru-RU" dirty="0"/>
            </a:br>
            <a:r>
              <a:rPr lang="ru-RU" dirty="0"/>
              <a:t>оборона</a:t>
            </a:r>
          </a:p>
        </p:txBody>
      </p:sp>
      <p:pic>
        <p:nvPicPr>
          <p:cNvPr id="1030" name="Picture 6" descr="https://yasnonews.ru/upload/iblock/844/8446e0df1cfe4b052a627f44b7d07cf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47" y="98458"/>
            <a:ext cx="1894709" cy="10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41597" y="1246032"/>
            <a:ext cx="219400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Национальная </a:t>
            </a:r>
            <a:br>
              <a:rPr lang="ru-RU" dirty="0"/>
            </a:br>
            <a:r>
              <a:rPr lang="ru-RU" dirty="0"/>
              <a:t>безопасность и правоохранительная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055" y="4725144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Национальная экономика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48635" y="6301386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Жилищно-коммунальное хозяйство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3968" y="6301386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Обслуживание муниципального долга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5654" y="4500409"/>
            <a:ext cx="2881521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Культура, кинематография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08520" y="2844225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Социальная политика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4008" y="6262422"/>
            <a:ext cx="1936434" cy="662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Средства массовой информации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6840" y="2844225"/>
            <a:ext cx="149564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Образование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7744" y="6300609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Межбюджетные </a:t>
            </a:r>
            <a:b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</a:br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трансферты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2637" y="1196752"/>
            <a:ext cx="2007557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Физическая культура </a:t>
            </a:r>
            <a:b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</a:br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и спорт</a:t>
            </a:r>
          </a:p>
        </p:txBody>
      </p:sp>
      <p:pic>
        <p:nvPicPr>
          <p:cNvPr id="1032" name="Picture 8" descr="C:\Users\vaschenkoev\Desktop\2016\примеры\Новая папка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8" y="1638985"/>
            <a:ext cx="2057300" cy="13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aschenkoev\Desktop\2016\примеры\Новая папка\cms-image-0000068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5" y="3501008"/>
            <a:ext cx="1994837" cy="11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vaschenkoev\Desktop\2016\примеры\Новая папка\studenty-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5" y="1781528"/>
            <a:ext cx="1943882" cy="12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vaschenkoev\Desktop\2016\примеры\Новая папка\fotoprevi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08" y="5082263"/>
            <a:ext cx="1936434" cy="12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vaschenkoev\Desktop\2016\примеры\Новая папка\651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07" y="137156"/>
            <a:ext cx="1926180" cy="111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vaschenkoev\Desktop\2016\примеры\Новая папка\veksel-v-ustavnom-kapital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47" y="5229200"/>
            <a:ext cx="179436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vaschenkoev\Desktop\2016\примеры\Новая папка\gkx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" y="5229200"/>
            <a:ext cx="2033237" cy="10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vaschenkoev\Desktop\2016\примеры\Новая папка\a69b98fae5d1f1058bf5e10046af7e7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" y="3429000"/>
            <a:ext cx="1994381" cy="145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vaschenkoev\Desktop\2016\примеры\Новая папка\10_dbdafd12873a46369d542215e446148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60" y="5229200"/>
            <a:ext cx="1731973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10" y="3136612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7139" y="4226111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2029" y="3207430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0058" y="1895450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5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16804" y="48604"/>
            <a:ext cx="8208913" cy="57208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Функциональная структура расходов, 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916" y="1340768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Общегосударственные вопросы 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83671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2018 год</a:t>
            </a:r>
            <a:endParaRPr lang="ru-RU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3210" y="85440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2019 год</a:t>
            </a:r>
            <a:endParaRPr lang="ru-RU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85440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2020 год</a:t>
            </a:r>
            <a:endParaRPr lang="ru-RU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2924" y="3933056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Национальная </a:t>
            </a:r>
            <a:r>
              <a:rPr lang="ru-RU" sz="1400" dirty="0" smtClean="0"/>
              <a:t>экономика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48350" y="4814378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Жилищно-коммунальное хозяйство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92" y="5635987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Образование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0568" y="1362124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Культура, кинематография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39593" y="2132856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Социальная политика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42576" y="2889757"/>
            <a:ext cx="328808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Физическая культура и спорт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19594" y="3763779"/>
            <a:ext cx="380905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Средства массовой </a:t>
            </a:r>
            <a:r>
              <a:rPr lang="ru-RU" sz="14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информации</a:t>
            </a:r>
            <a:endParaRPr lang="ru-RU" sz="14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70568" y="4808050"/>
            <a:ext cx="380265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Обслуживание государственного </a:t>
            </a:r>
            <a:r>
              <a:rPr lang="ru-RU" sz="14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4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4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1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муниципального долга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68334" y="5658490"/>
            <a:ext cx="336662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Межбюджетные трансферты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0916" y="168111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145,9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89028" y="168111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152,8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7140" y="168111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161,2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pic>
        <p:nvPicPr>
          <p:cNvPr id="2050" name="Picture 2" descr="C:\Users\vaschenkoev\Desktop\2016\примеры\Новая папка\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" y="1362124"/>
            <a:ext cx="756937" cy="5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09572" y="432122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0,5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17684" y="432122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0,3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25796" y="432122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0,4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2842" y="2151414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Национальная </a:t>
            </a:r>
            <a:r>
              <a:rPr lang="ru-RU" sz="1400" dirty="0" smtClean="0"/>
              <a:t>оборона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899592" y="253958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0,5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7704" y="253958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0,3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5816" y="253958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0,4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pic>
        <p:nvPicPr>
          <p:cNvPr id="2054" name="Picture 6" descr="C:\Users\vaschenkoev\Desktop\2016\примеры\Новая папка\depositphotos_3433624-Shield-win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" y="2132857"/>
            <a:ext cx="756937" cy="5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880916" y="3068960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Национальная </a:t>
            </a:r>
            <a:r>
              <a:rPr lang="ru-RU" sz="1400" dirty="0" smtClean="0"/>
              <a:t>безопасность и правоохранительная деятельность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948350" y="352914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4,9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56462" y="352914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5,8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64574" y="352914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6,2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0358" y="5178678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43,7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28470" y="5178678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39,7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36582" y="5178678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40,0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8268" y="594550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1 640,3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26380" y="594550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1 395,5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34492" y="594550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1 361,6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91334" y="172229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5,7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78680" y="172229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86792" y="172229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7,0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42576" y="243135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64,5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50688" y="243135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64,5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58800" y="243135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62,5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14584" y="323446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1,0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22696" y="323446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1,0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30808" y="323446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1,0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05806" y="424257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13918" y="424257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22030" y="424257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91334" y="5229200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3,0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99446" y="5229200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6,1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07558" y="5229200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27710" y="597076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144,3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35822" y="597076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115,5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743934" y="597076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116,9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80112" y="83671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2018 год</a:t>
            </a:r>
            <a:endParaRPr lang="ru-RU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35738" y="85440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2019 год</a:t>
            </a:r>
            <a:endParaRPr lang="ru-RU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28384" y="85440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2020 год</a:t>
            </a:r>
            <a:endParaRPr lang="ru-RU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</a:endParaRPr>
          </a:p>
        </p:txBody>
      </p:sp>
      <p:pic>
        <p:nvPicPr>
          <p:cNvPr id="2055" name="Picture 7" descr="C:\Users\vaschenkoev\Desktop\2016\примеры\Новая папка\Russia-Arctic.grey-green.E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" y="2996952"/>
            <a:ext cx="756937" cy="5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vaschenkoev\Desktop\2016\примеры\Новая папка\picture-of-money-bag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" y="3861048"/>
            <a:ext cx="756937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aschenkoev\Desktop\2016\примеры\Новая папка\91020ae04bc0ec0ccf4bc681dded575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/>
          <a:stretch/>
        </p:blipFill>
        <p:spPr bwMode="auto">
          <a:xfrm>
            <a:off x="62879" y="4797152"/>
            <a:ext cx="756937" cy="7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aschenkoev\Desktop\2016\примеры\Новая папка\obrazovan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" y="5735921"/>
            <a:ext cx="756937" cy="7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schenkoev\Desktop\2016\примеры\Новая папка\Предлагаю вам создание слайд шоу.00030798_2912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63" y="1418286"/>
            <a:ext cx="761441" cy="48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schenkoev\Desktop\2016\примеры\Новая папка\21-privyichka-schastlivyih-lyudey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64" y="2214394"/>
            <a:ext cx="761440" cy="49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aschenkoev\Desktop\2016\примеры\Новая папка\tv_PNG48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61" y="3717032"/>
            <a:ext cx="761444" cy="6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vaschenkoev\Desktop\2016\примеры\Новая папка\9378357-illustration-of-money-bag-full-of-golden-dollar-coin-Stock-Vecto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63" y="4687264"/>
            <a:ext cx="821823" cy="6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vaschenkoev\Desktop\2016\примеры\Новая папка\papk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63" y="5635987"/>
            <a:ext cx="821823" cy="6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vaschenkoev\Desktop\2016\примеры\Новая папка\a7b6177633cff5504ffeba281e335c8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65" y="2998729"/>
            <a:ext cx="761440" cy="5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5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позволит Вам ознакомится с основными положениями проекта бюджета Иркутского районного муниципального образования на 2018 год и плановый период 2019 и 2020 годов.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Эффективное, ответственное и прозрачное управление муниципальными финансами является главным условием стабильности территории, ее планомерного социально-экономического  развития. 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Жители Иркутского района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должны быть уверены, что передаваемые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ими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муниципалитета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 приносят конкретные результаты как для общества в целом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человека.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Надеюсь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представленная информация будет полезна тем, кому небезразлично будущее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Схемы и диаграммы позволят Вам наглядно увидеть и понять структуру доходов и расходов бюджета Иркутского районного муниципального образования.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3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+mj-cs"/>
              </a:rPr>
              <a:t>С уважением,</a:t>
            </a:r>
          </a:p>
          <a:p>
            <a:pPr marL="0" indent="0" algn="r">
              <a:buNone/>
            </a:pPr>
            <a:r>
              <a:rPr lang="ru-RU" sz="23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+mj-cs"/>
              </a:rPr>
              <a:t>Мэр Иркутского районного </a:t>
            </a:r>
            <a:r>
              <a:rPr lang="ru-RU" sz="23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+mj-cs"/>
              </a:rPr>
              <a:t/>
            </a:r>
            <a:br>
              <a:rPr lang="ru-RU" sz="23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+mj-cs"/>
              </a:rPr>
            </a:br>
            <a:r>
              <a:rPr lang="ru-RU" sz="23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+mj-cs"/>
              </a:rPr>
              <a:t>муниципального образования</a:t>
            </a:r>
            <a:endParaRPr lang="ru-RU" sz="23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ru-RU" sz="23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+mj-cs"/>
              </a:rPr>
              <a:t>Л.П. Фролов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7112" y="46089"/>
            <a:ext cx="9073008" cy="1152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Уважаемые жители Иркутского районного муниципального 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образования!</a:t>
            </a:r>
            <a:endParaRPr lang="ru-RU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80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778" y="354526"/>
            <a:ext cx="7901224" cy="50405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Функциональная структура расходов  бюджета на 2018 год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83297836"/>
              </p:ext>
            </p:extLst>
          </p:nvPr>
        </p:nvGraphicFramePr>
        <p:xfrm>
          <a:off x="306672" y="1052736"/>
          <a:ext cx="8837328" cy="3786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61" name="Picture 13" descr="C:\Users\vaschenkoev\Desktop\2016\примеры\Новая папка\bazovaja_dohodnos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601256"/>
            <a:ext cx="3888432" cy="2312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vaschenkoev\Desktop\2016\примеры\Новая папка\Kak-zapolnit-Srok-perechisl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90" y="4657160"/>
            <a:ext cx="4114376" cy="2200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6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04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2062" y="260648"/>
            <a:ext cx="8229600" cy="83671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Удельный вес расходов на социальную </a:t>
            </a:r>
            <a:b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сферу в объеме расходов </a:t>
            </a:r>
            <a:b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бюджета района, %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66355087"/>
              </p:ext>
            </p:extLst>
          </p:nvPr>
        </p:nvGraphicFramePr>
        <p:xfrm>
          <a:off x="0" y="1052736"/>
          <a:ext cx="371458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C:\Users\vaschenkoev\Desktop\2016\примеры\картинки\budget_out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80" y="2498202"/>
            <a:ext cx="2582564" cy="24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12866639"/>
              </p:ext>
            </p:extLst>
          </p:nvPr>
        </p:nvGraphicFramePr>
        <p:xfrm>
          <a:off x="5508105" y="980727"/>
          <a:ext cx="3635896" cy="283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20330186"/>
              </p:ext>
            </p:extLst>
          </p:nvPr>
        </p:nvGraphicFramePr>
        <p:xfrm>
          <a:off x="-2394" y="4005064"/>
          <a:ext cx="3716977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79545200"/>
              </p:ext>
            </p:extLst>
          </p:nvPr>
        </p:nvGraphicFramePr>
        <p:xfrm>
          <a:off x="5506057" y="3719685"/>
          <a:ext cx="3635896" cy="311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5856" y="178501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60" b="1">
                <a:ln w="1905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Расходы на социальную сферу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904" y="535782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Прочие расходы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85201" y="1844824"/>
            <a:ext cx="294711" cy="266328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6809" y="5424718"/>
            <a:ext cx="294711" cy="2663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1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7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66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98817845"/>
              </p:ext>
            </p:extLst>
          </p:nvPr>
        </p:nvGraphicFramePr>
        <p:xfrm>
          <a:off x="0" y="2492896"/>
          <a:ext cx="9144000" cy="436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642593"/>
              </p:ext>
            </p:extLst>
          </p:nvPr>
        </p:nvGraphicFramePr>
        <p:xfrm>
          <a:off x="539552" y="1484784"/>
          <a:ext cx="8352928" cy="20956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84376"/>
                <a:gridCol w="1872208"/>
                <a:gridCol w="1584176"/>
                <a:gridCol w="1512168"/>
              </a:tblGrid>
              <a:tr h="432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1 361.6</a:t>
                      </a:r>
                    </a:p>
                  </a:txBody>
                  <a:tcPr marL="9525" marR="9525" marT="9525" marB="0" anchor="ctr"/>
                </a:tc>
              </a:tr>
              <a:tr h="4006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</a:p>
                  </a:txBody>
                  <a:tcPr marL="9525" marR="9525" marT="9525" marB="0" anchor="ctr"/>
                </a:tc>
              </a:tr>
              <a:tr h="4572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62.5</a:t>
                      </a:r>
                    </a:p>
                  </a:txBody>
                  <a:tcPr marL="9525" marR="9525" marT="9525" marB="0" anchor="ctr"/>
                </a:tc>
              </a:tr>
              <a:tr h="3736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04448" cy="50405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  бюджета на социальную сферу </a:t>
            </a:r>
            <a:b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2018-2020 годы, млн.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9608" y="2032161"/>
            <a:ext cx="162692" cy="122312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9608" y="2492897"/>
            <a:ext cx="162692" cy="122312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086" y="2924945"/>
            <a:ext cx="162692" cy="122312"/>
          </a:xfrm>
          <a:prstGeom prst="roundRect">
            <a:avLst/>
          </a:prstGeom>
          <a:solidFill>
            <a:srgbClr val="FF66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2844" y="3356993"/>
            <a:ext cx="162692" cy="122312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"/>
          <p:cNvSpPr txBox="1"/>
          <p:nvPr/>
        </p:nvSpPr>
        <p:spPr>
          <a:xfrm>
            <a:off x="3491880" y="3861048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81,5%</a:t>
            </a:r>
            <a:endParaRPr lang="ru-RU" sz="14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6012160" y="3895217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79,6%</a:t>
            </a:r>
            <a:endParaRPr lang="ru-RU" sz="14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1532321" y="5527595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0,3%</a:t>
            </a:r>
            <a:endParaRPr lang="ru-RU" sz="14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2051720" y="5383579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3,8%</a:t>
            </a:r>
            <a:endParaRPr lang="ru-RU" sz="14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2555776" y="5527595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4067944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0,4%</a:t>
            </a:r>
            <a:endParaRPr lang="ru-RU" sz="14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4587343" y="544522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3,8%</a:t>
            </a:r>
            <a:endParaRPr lang="ru-RU" sz="14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5091399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sp>
        <p:nvSpPr>
          <p:cNvPr id="21" name="TextBox 1"/>
          <p:cNvSpPr txBox="1"/>
          <p:nvPr/>
        </p:nvSpPr>
        <p:spPr>
          <a:xfrm>
            <a:off x="6660232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0,4%</a:t>
            </a:r>
            <a:endParaRPr lang="ru-RU" sz="1400" b="1" dirty="0"/>
          </a:p>
        </p:txBody>
      </p:sp>
      <p:sp>
        <p:nvSpPr>
          <p:cNvPr id="22" name="TextBox 1"/>
          <p:cNvSpPr txBox="1"/>
          <p:nvPr/>
        </p:nvSpPr>
        <p:spPr>
          <a:xfrm>
            <a:off x="7179631" y="544522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3,7%</a:t>
            </a:r>
            <a:endParaRPr lang="ru-RU" sz="1400" b="1" dirty="0"/>
          </a:p>
        </p:txBody>
      </p:sp>
      <p:sp>
        <p:nvSpPr>
          <p:cNvPr id="23" name="TextBox 1"/>
          <p:cNvSpPr txBox="1"/>
          <p:nvPr/>
        </p:nvSpPr>
        <p:spPr>
          <a:xfrm>
            <a:off x="7683687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pic>
        <p:nvPicPr>
          <p:cNvPr id="2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90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0375" y="312737"/>
            <a:ext cx="8229600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 бюджета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5460" y="2508062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cap="all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dirty="0"/>
              <a:t>непрограммные 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2516449"/>
            <a:ext cx="265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cap="all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z="1800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программные расходы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47441"/>
              </p:ext>
            </p:extLst>
          </p:nvPr>
        </p:nvGraphicFramePr>
        <p:xfrm>
          <a:off x="460375" y="3741007"/>
          <a:ext cx="8444918" cy="249630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839046"/>
                <a:gridCol w="1868624"/>
                <a:gridCol w="1943369"/>
                <a:gridCol w="1793879"/>
              </a:tblGrid>
              <a:tr h="7840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2018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2019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2020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61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Программные расходы, млн. руб.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1 576,1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1 306,9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1 272,7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61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Непрограммные расходы, млн. руб.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490,2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493,8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503,4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52" name="Picture 28" descr="https://image.jimcdn.com/app/cms/image/transf/none/path/s67711f0bf29c924d/image/ia21d34b2ae7b1912/version/1481909858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9997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https://image.jimcdn.com/app/cms/image/transf/none/path/s67711f0bf29c924d/image/ia21d34b2ae7b1912/version/1481909858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8110" y="965143"/>
            <a:ext cx="1160512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5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7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9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9" name="Picture 45" descr="http://stavkibankov.ru/uploads/posts/2013-12/1387896536_fore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48" y="1045102"/>
            <a:ext cx="3112962" cy="22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4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57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76456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 бюджета </a:t>
            </a:r>
            <a:r>
              <a:rPr lang="ru-RU" sz="1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района на 2018 – 2019 годы, млн. руб.</a:t>
            </a:r>
            <a:endParaRPr lang="ru-RU" sz="1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1141"/>
              </p:ext>
            </p:extLst>
          </p:nvPr>
        </p:nvGraphicFramePr>
        <p:xfrm>
          <a:off x="179512" y="692698"/>
          <a:ext cx="8784977" cy="60490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00600"/>
                <a:gridCol w="1152128"/>
                <a:gridCol w="1152128"/>
                <a:gridCol w="1080121"/>
              </a:tblGrid>
              <a:tr h="5692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2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экономического потенциала в Иркутском районном муниципальном образовании"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810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дорожного хозяйства в Иркутском районном муниципальном образовании"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2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"Организация муниципального управления в Иркутском районном муниципальном образовании"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2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"Совершенствование управления в сфере градостроительной политики в Иркутском районном муниципальном образовании"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2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 Иркутского районного муниципального образования"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2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"Совершенствование управления в сфере муниципального имущества в Иркутском районном муниципальном образовании"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99646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 в Иркутском районном муниципальном образовании"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1 219,2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1 010,9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4083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культуры в Иркутском районном муниципальном образовании"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185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76456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 бюджета </a:t>
            </a:r>
            <a:r>
              <a:rPr lang="ru-RU" sz="1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района на 2018 – 2019 годы, млн. руб.</a:t>
            </a:r>
            <a:endParaRPr lang="ru-RU" sz="1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329345"/>
              </p:ext>
            </p:extLst>
          </p:nvPr>
        </p:nvGraphicFramePr>
        <p:xfrm>
          <a:off x="179512" y="620688"/>
          <a:ext cx="8856983" cy="6057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16624"/>
                <a:gridCol w="1080120"/>
                <a:gridCol w="1152128"/>
                <a:gridCol w="1008111"/>
              </a:tblGrid>
              <a:tr h="5207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2018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2019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2020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314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Иркутском районном муниципальном образовании"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"Молодежная политика в Иркутском районном муниципальном образовании"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"Профилактика правонарушений и обеспечение безопасности в Иркутском районном муниципальном образовании"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"Развитие коммунально-инженерной инфраструктуры и энергосбережение в Иркутском районном муниципальном образовании"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68,7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37,8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38,2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555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"Развитие институтов гражданского общества в Иркутском районном муниципальном образовании"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555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"Развитие сельского хозяйства и устойчивое развитие сельских территорий Иркутского районного муниципального образования"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31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 по муниципальным программам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1 576,1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1 306,9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1 2072,7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8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490,2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493,8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503,4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25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расходы бюджета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066,2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1 800,7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1 776,1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455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3676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Муниципальная программа "Развитие экономического потенциала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1650286"/>
            <a:ext cx="196125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0,2 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9852" y="1650286"/>
            <a:ext cx="170046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0,01 </a:t>
            </a:r>
            <a:r>
              <a:rPr lang="ru-RU" sz="1600" dirty="0"/>
              <a:t>млн.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1650286"/>
            <a:ext cx="167421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0,01 </a:t>
            </a:r>
            <a:r>
              <a:rPr lang="ru-RU" sz="1600" dirty="0"/>
              <a:t>млн.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8033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2018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3659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5061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6144" y="231926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24872" y="371703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537" y="2721694"/>
            <a:ext cx="820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Увеличение экономического потенциала Иркутского района, формирование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благоприятного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предпринимательского климата и повышение инвестиционной  активности бизнеса в районе</a:t>
            </a:r>
          </a:p>
        </p:txBody>
      </p:sp>
      <p:pic>
        <p:nvPicPr>
          <p:cNvPr id="1028" name="Picture 4" descr="C:\Users\vaschenkoev\Desktop\2016\примеры\Новая папка\200867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240162"/>
            <a:ext cx="3464117" cy="19485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061567" y="6432697"/>
            <a:ext cx="533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</a:t>
            </a:r>
            <a:r>
              <a:rPr lang="ru-RU" sz="1200" dirty="0" smtClean="0"/>
              <a:t>программы </a:t>
            </a:r>
            <a:r>
              <a:rPr lang="ru-RU" sz="1200" dirty="0"/>
              <a:t> 2018-2023 </a:t>
            </a:r>
            <a:r>
              <a:rPr lang="ru-RU" sz="1200" dirty="0" smtClean="0"/>
              <a:t>годы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7788" y="4232919"/>
            <a:ext cx="594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благоприятных условий для развития субъектов малого и среднего предпринимательства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99080" y="487925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Содействие развитию туризма на территории Иркутского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31180" y="5634244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Увеличение объемов и качества услуг торговли, общественного питания и бытового обслуживания населения в Иркутском районе</a:t>
            </a:r>
          </a:p>
        </p:txBody>
      </p:sp>
      <p:pic>
        <p:nvPicPr>
          <p:cNvPr id="23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8" y="4270396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80" y="4883086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9220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admin.umt.edu.pk/Media/Site/iib1/Post/Programs/6360262397668754746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30" y="4856424"/>
            <a:ext cx="3637419" cy="206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vaschenkoev\Desktop\2016\примеры\Новая папка\3d-business-earth-bar-chart-26074257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6"/>
          <a:stretch/>
        </p:blipFill>
        <p:spPr bwMode="auto">
          <a:xfrm>
            <a:off x="6953929" y="3401178"/>
            <a:ext cx="2382966" cy="21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4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13676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Муниципальная программа " Развитие дорожного хозяйства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38" y="1650286"/>
            <a:ext cx="146760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5,6 млн. руб.</a:t>
            </a:r>
            <a:endParaRPr lang="ru-RU" sz="1400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9492" y="1650286"/>
            <a:ext cx="1628452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6,3 млн</a:t>
            </a:r>
            <a:r>
              <a:rPr lang="ru-RU" dirty="0"/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60440" y="1650286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6,4 млн</a:t>
            </a:r>
            <a:r>
              <a:rPr lang="ru-RU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7673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2018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3299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4701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58677" y="215558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79518" y="3566279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2050" name="Picture 2" descr="C:\Users\vaschenkoev\Desktop\2016\примеры\Новая папка\Doro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75" y="116632"/>
            <a:ext cx="3422450" cy="213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schenkoev\Desktop\2016\примеры\Новая папка\9060500210b9974ae25f6c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" y="4221088"/>
            <a:ext cx="3413517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2720810"/>
            <a:ext cx="818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бесперебойного и безопасного функционирования дорожного хозяйства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9683" y="5013176"/>
            <a:ext cx="6043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сохранности автомобильных дорог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3020" y="4221088"/>
            <a:ext cx="611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системы управления дорожным хозяйством Иркутского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8872" y="566156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Увеличение протяженности автомобильных дорог «Подъезд к СНТ, ДНТ» Иркутского района</a:t>
            </a:r>
          </a:p>
        </p:txBody>
      </p:sp>
      <p:pic>
        <p:nvPicPr>
          <p:cNvPr id="3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98" y="4307166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45" y="4950694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55" y="5661567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.depositphotos.com/1064545/3590/i/950/depositphotos_35902343-stock-photo-3d-white-people-worker-wit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20" y="2608972"/>
            <a:ext cx="1738905" cy="17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573020" y="6381328"/>
            <a:ext cx="533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</a:t>
            </a:r>
            <a:r>
              <a:rPr lang="ru-RU" sz="1200" dirty="0" smtClean="0"/>
              <a:t>программы </a:t>
            </a:r>
            <a:r>
              <a:rPr lang="ru-RU" sz="1200" dirty="0"/>
              <a:t> 2018-2023 </a:t>
            </a:r>
            <a:r>
              <a:rPr lang="ru-RU" sz="1200" dirty="0" smtClean="0"/>
              <a:t>годы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687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3676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Муниципальная программа </a:t>
            </a:r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  <a:r>
              <a:rPr lang="ru-RU" sz="2000" dirty="0"/>
              <a:t> </a:t>
            </a:r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муниципального управления в Иркутском районном муниципальном образовании </a:t>
            </a:r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  <a:endParaRPr lang="ru-RU" sz="2000" b="1" dirty="0">
              <a:ln w="1905">
                <a:solidFill>
                  <a:srgbClr val="0070C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369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49,5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1650286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43,3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62151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44,3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2018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7102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33256" y="2492896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85592" y="383143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3620" y="2931502"/>
            <a:ext cx="880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управления в 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Иркутском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2858" y="4294837"/>
            <a:ext cx="6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эффективности муниципального управления в Иркутском районе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28361" y="5158933"/>
            <a:ext cx="631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Материально-техническое обеспечение деятельности администрации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1" y="4294837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61" y="5284148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vaschenkoev\Desktop\2016\примеры\Новая папка\6ab0ff3b42053bd50e9c7dcc9a67ce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299"/>
            <a:ext cx="3486517" cy="2618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vaschenkoev\Desktop\2016\примеры\Новая папка\about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8" y="4900595"/>
            <a:ext cx="2569051" cy="19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194161" y="6140996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pic>
        <p:nvPicPr>
          <p:cNvPr id="1041" name="Picture 17" descr="http://murman-school44.ru/aa-istock000019360204sma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08" y="3315338"/>
            <a:ext cx="2410387" cy="1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136766"/>
            <a:ext cx="577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Муниципальная программа </a:t>
            </a:r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"Совершенствование </a:t>
            </a:r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управления в сфере градостроительной политики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938318"/>
            <a:ext cx="142328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8,0 млн. руб.</a:t>
            </a:r>
            <a:endParaRPr lang="ru-RU" sz="1400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0240" y="1938318"/>
            <a:ext cx="184315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1,5 млн</a:t>
            </a:r>
            <a:r>
              <a:rPr lang="ru-RU" dirty="0"/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60440" y="1938318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1,0 млн</a:t>
            </a:r>
            <a:r>
              <a:rPr lang="ru-RU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48478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2018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150247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4694" y="155679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56426" y="2401918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08762" y="388860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52824" y="5619958"/>
            <a:ext cx="3477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600" dirty="0"/>
              <a:t>Срок реализации муниципальной программы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2018-2023 годы</a:t>
            </a:r>
          </a:p>
        </p:txBody>
      </p:sp>
      <p:pic>
        <p:nvPicPr>
          <p:cNvPr id="3074" name="Picture 2" descr="C:\Users\vaschenkoev\Desktop\2016\примеры\Новая папка\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9632"/>
            <a:ext cx="3201711" cy="198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aschenkoev\Desktop\2016\примеры\Новая папка\6ba567efa33ed76b1057fa4eec882a4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1775"/>
            <a:ext cx="2889337" cy="19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615" y="2891534"/>
            <a:ext cx="856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Устойчивое и комплексное развитие территории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194" y="4366845"/>
            <a:ext cx="84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устойчивого и комплексного развития территории Иркутского района в сфере градостроительства</a:t>
            </a:r>
          </a:p>
        </p:txBody>
      </p:sp>
      <p:pic>
        <p:nvPicPr>
          <p:cNvPr id="3081" name="Picture 9" descr="http://www.loscreditos.net/wp-content/uploads/2013/11/CAS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57" y="4544694"/>
            <a:ext cx="2483769" cy="22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03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99392"/>
            <a:ext cx="3841611" cy="836126"/>
          </a:xfrm>
        </p:spPr>
        <p:txBody>
          <a:bodyPr wrap="square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Основные понятия</a:t>
            </a:r>
          </a:p>
        </p:txBody>
      </p:sp>
      <p:pic>
        <p:nvPicPr>
          <p:cNvPr id="22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20166" y="3819384"/>
            <a:ext cx="26310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u="sng" dirty="0"/>
              <a:t>Доходы</a:t>
            </a:r>
            <a:r>
              <a:rPr lang="ru-RU" dirty="0"/>
              <a:t> –    </a:t>
            </a:r>
            <a:r>
              <a:rPr lang="ru-RU" dirty="0" smtClean="0"/>
              <a:t>               это </a:t>
            </a:r>
            <a:r>
              <a:rPr lang="ru-RU" dirty="0"/>
              <a:t>поступление денежных средств в бюджет в соответствии с законодательством Российской Федерации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00192" y="3819384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u="sng" dirty="0"/>
              <a:t>Расходы</a:t>
            </a:r>
            <a:r>
              <a:rPr lang="ru-RU" sz="2000" dirty="0"/>
              <a:t> – это  выбытие денежных средств из бюджета</a:t>
            </a:r>
          </a:p>
        </p:txBody>
      </p:sp>
      <p:pic>
        <p:nvPicPr>
          <p:cNvPr id="2051" name="Picture 3" descr="C:\Documents and Settings\Kuharenkoaa\Рабочий стол\Для Зайковой А.В\2017\Бюджет для граждан 2018-2020\примеры\картинки\Purse_with_Money_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68" y="1441488"/>
            <a:ext cx="2576190" cy="2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779912" y="858582"/>
            <a:ext cx="1368152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</a:t>
            </a:r>
            <a:endParaRPr lang="ru-RU" b="1" dirty="0"/>
          </a:p>
        </p:txBody>
      </p:sp>
      <p:pic>
        <p:nvPicPr>
          <p:cNvPr id="2053" name="Picture 5" descr="C:\Documents and Settings\Kuharenkoaa\Рабочий стол\Для Зайковой А.В\2017\Бюджет для граждан 2018-2020\примеры\картинки\1-r7ORePU6Jv1ePGRYJbdBAw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" y="2772637"/>
            <a:ext cx="1029540" cy="72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Documents and Settings\Kuharenkoaa\Рабочий стол\Для Зайковой А.В\2017\Бюджет для граждан 2018-2020\примеры\картинки\1-r7ORePU6Jv1ePGRYJbdBAw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805849"/>
            <a:ext cx="1029540" cy="72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6037" y="2602264"/>
            <a:ext cx="133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120172" y="263791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115616" y="2924944"/>
            <a:ext cx="18002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5868144" y="2997067"/>
            <a:ext cx="18002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Documents and Settings\Kuharenkoaa\Рабочий стол\Для Зайковой А.В\2017\Бюджет для граждан 2018-2020\примеры\картинки\Bankovskie_operacii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7F9"/>
              </a:clrFrom>
              <a:clrTo>
                <a:srgbClr val="F6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53" y="4696547"/>
            <a:ext cx="2376069" cy="205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3676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Муниципальная программа " Управление муниципальными финансами Иркутского районного муниципального образования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1650286"/>
            <a:ext cx="196125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153,0 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650286"/>
            <a:ext cx="1874223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127,2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1650286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128,5 </a:t>
            </a:r>
            <a:r>
              <a:rPr lang="ru-RU" sz="1600" dirty="0"/>
              <a:t>млн.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9952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2018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3659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7062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33256" y="2204864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81244" y="3706579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2646797"/>
            <a:ext cx="820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долгосрочной сбалансированности и устойчивости бюджетной системы Иркутского района, повышение качества управления муниципальными финансами Иркутского района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vaschenkoev\Desktop\2016\примеры\Новая папка\1-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07"/>
            <a:ext cx="3960440" cy="25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schenkoev\Desktop\2016\примеры\Новая папка\31958_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21" y="5533449"/>
            <a:ext cx="2073207" cy="15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schenkoev\Desktop\2016\примеры\Новая папка\SPIKE_FXDOS_E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16" y="5589240"/>
            <a:ext cx="1248075" cy="125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schenkoev\Desktop\2016\примеры\Новая папка\70077_Procedura_bankrotstva_predpriyatii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83" y="3356992"/>
            <a:ext cx="1761673" cy="15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724" y="414908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качества управления районными финансами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4930" y="4837525"/>
            <a:ext cx="684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условий для устойчивого исполнения расходных обязательств муниципальных образований Иркутского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92688" y="576154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эффективности бюджетных расходов</a:t>
            </a:r>
          </a:p>
        </p:txBody>
      </p:sp>
      <p:pic>
        <p:nvPicPr>
          <p:cNvPr id="27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" y="420642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30" y="498915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56" y="586057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994925" y="6407871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87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136766"/>
            <a:ext cx="577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Муниципальная программа </a:t>
            </a:r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"Совершенствование </a:t>
            </a:r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управления в сфере муниципального имущества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1938318"/>
            <a:ext cx="142328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22,0 млн. руб.</a:t>
            </a:r>
            <a:endParaRPr lang="ru-RU" sz="1400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608" y="1938318"/>
            <a:ext cx="184315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24,5 млн</a:t>
            </a:r>
            <a:r>
              <a:rPr lang="ru-RU" dirty="0"/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72808" y="1938318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25,7 млн</a:t>
            </a:r>
            <a:r>
              <a:rPr lang="ru-RU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48478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2018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150247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7062" y="155679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63564" y="2448560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90883" y="4014653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5127" name="Picture 7" descr="C:\Users\vaschenkoev\Desktop\2016\примеры\Новая папка\nov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8" y="136306"/>
            <a:ext cx="3357300" cy="2158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76515" y="5796553"/>
            <a:ext cx="483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развития рынка наружной рекламы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2578" y="5076473"/>
            <a:ext cx="797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владения, пользования и распоряжения муниципальным имуществом Иркутского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056" y="4500409"/>
            <a:ext cx="733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Осуществление управления и распоряжения муниципальным имуществом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900642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управления в сфере муниципального имущества и создание условий для развития 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рынка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наружной рекламы Иркутского района</a:t>
            </a:r>
          </a:p>
        </p:txBody>
      </p:sp>
      <p:pic>
        <p:nvPicPr>
          <p:cNvPr id="34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" y="4564911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6678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49" y="5864807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586936" y="6372036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pic>
        <p:nvPicPr>
          <p:cNvPr id="5131" name="Picture 11" descr="https://im0-tub-ru.yandex.net/i?id=f1a70600ffd5684c0d784eb0d59c0867-sr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51" y="3581143"/>
            <a:ext cx="994496" cy="15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vaschenkoev\Desktop\2016\примеры\Новая папка\27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" y="5313500"/>
            <a:ext cx="2196770" cy="16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3676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Муниципальная программа </a:t>
            </a:r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"Развитие </a:t>
            </a:r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1 219,2 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1650286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1 010,9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406167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970,7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2018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7102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7095" y="328498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636912"/>
            <a:ext cx="880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доступности качественного образования, обеспечение его соответствия потребностям социально-экономического развития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3257" y="3813435"/>
            <a:ext cx="583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предоставления качественного общедоступного и бесплатного образования в образовательных организациях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3257" y="4438853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и развитие системы воспитания и социализации детей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" y="381343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443885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667" y="5068341"/>
            <a:ext cx="5336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безопасных условий обеспечения жизнедеятельности и общедоступности объектов образования</a:t>
            </a: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8444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aschenkoev\Desktop\2016\примеры\Новая папка\bda9fe87fcc7a175b1eb6e9f6b021ea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26"/>
            <a:ext cx="3723419" cy="24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aschenkoev\Desktop\2016\примеры\Новая папка\phot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519971"/>
            <a:ext cx="3450314" cy="34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84015" y="6009911"/>
            <a:ext cx="484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программы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 2018-2023 годы</a:t>
            </a:r>
          </a:p>
        </p:txBody>
      </p:sp>
      <p:pic>
        <p:nvPicPr>
          <p:cNvPr id="6150" name="Picture 6" descr="C:\Users\vaschenkoev\Desktop\2016\примеры\Новая папка\6d2d78f73c1becde042455b9deb7a1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5977813"/>
            <a:ext cx="1662292" cy="7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528" y="13676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Муниципальная программа </a:t>
            </a:r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"Развитие </a:t>
            </a:r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культуры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49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25,8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330" y="1650286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30,5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32,8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2018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4643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847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9466" y="364502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36912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и возможностей для максимального вовлечения жителей в различные формы творческой и культурно-досуговой деятельности с использованием современных технологий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62386" y="4201924"/>
            <a:ext cx="583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рганизация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досуга жителей Иркутского района, поддержка и развитие жанров традиционного народного творчества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42240" y="5518604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системы информационно-библиотечного обслуживания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0192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05" y="486916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2240" y="4869160"/>
            <a:ext cx="5797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молодых дарований детского художественного образования и творчества в Иркутском районе</a:t>
            </a: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09" y="5612948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69772" y="6165532"/>
            <a:ext cx="484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b="0" dirty="0"/>
              <a:t>Срок реализации муниципальной программы</a:t>
            </a:r>
            <a:br>
              <a:rPr lang="ru-RU" sz="1200" b="0" dirty="0"/>
            </a:b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/>
              <a:t> 2018-2023 годы</a:t>
            </a:r>
          </a:p>
        </p:txBody>
      </p:sp>
      <p:pic>
        <p:nvPicPr>
          <p:cNvPr id="7172" name="Picture 4" descr="C:\Users\vaschenkoev\Desktop\2016\примеры\Новая папка\212428_7299d4cbe892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67" y="5612948"/>
            <a:ext cx="1242180" cy="12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vaschenkoev\Desktop\2016\примеры\Новая папка\m2eizs7sbj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90799"/>
            <a:ext cx="2644810" cy="249052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vaschenkoev\Desktop\2016\примеры\Новая папка\13a4cf27-79b8-4bc5-b9fc-e4a29a19abd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52" y="281290"/>
            <a:ext cx="2939818" cy="2204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37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36766"/>
            <a:ext cx="5940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Муниципальная программа " Развитие физической культуры и спорта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10,9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1650286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12,1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406167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12,9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2018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7102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7095" y="328498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1614" y="2666529"/>
            <a:ext cx="891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максимальной вовлеченности населения в систематические занятия физической культурой и спортом, развитие массового спорта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9985" y="3839347"/>
            <a:ext cx="681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овершенствованию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спортивной инфраструктуры и материально-технической базы для занятий физической культурой и спортом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0265" y="4509120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системы физического воспитания детей, подростков и учащейся молодежи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655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9706" y="5184440"/>
            <a:ext cx="5336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условий для развития физической культуры и массового спорта на территории Иркутского района</a:t>
            </a: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7" y="518444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0" y="5999032"/>
            <a:ext cx="5535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программы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2018-2023 годы</a:t>
            </a:r>
          </a:p>
        </p:txBody>
      </p:sp>
      <p:pic>
        <p:nvPicPr>
          <p:cNvPr id="8198" name="Picture 6" descr="C:\Users\vaschenkoev\Desktop\2016\примеры\Новая папка\us-sports-equipment-mark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63121"/>
            <a:ext cx="3042084" cy="20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vaschenkoev\Desktop\2016\примеры\Новая папка\ball_soccer_sport_ukraine_flag_9338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61"/>
            <a:ext cx="3352046" cy="209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vaschenkoev\Desktop\2016\примеры\Новая папка\depositphotos_5288272-stock-photo-3d-small-hocke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98" y="3450079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8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3676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Муниципальная </a:t>
            </a:r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 "Молодежная политика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49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5,6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330" y="1650286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5,6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3,6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2018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4643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847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19194" y="2205419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99922" y="351979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180528" y="2721114"/>
            <a:ext cx="918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еализация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молодежной политики на территории 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14813" y="3985900"/>
            <a:ext cx="583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 потенциала и воспитание молодежи Иркутского района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91880" y="5445224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механизма финансовой поддержки молодых семей в решении жилищной проблемы в Иркутском районе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590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9971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6931" y="4509120"/>
            <a:ext cx="5797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Снижение уровня распространения наркомании, алкоголизма, курения и связанных с ними социально-негативных явлений  в молодежной среде Иркутского района</a:t>
            </a: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09" y="5488096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48311" y="6165532"/>
            <a:ext cx="484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b="0" dirty="0"/>
              <a:t>Срок реализации муниципальной программы</a:t>
            </a:r>
            <a:br>
              <a:rPr lang="ru-RU" sz="1200" b="0" dirty="0"/>
            </a:b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/>
              <a:t> 2018-2023 годы</a:t>
            </a:r>
          </a:p>
        </p:txBody>
      </p:sp>
      <p:pic>
        <p:nvPicPr>
          <p:cNvPr id="7176" name="Picture 8" descr="C:\Users\vaschenkoev\Desktop\2016\примеры\Новая папка\00_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44" y="55781"/>
            <a:ext cx="3419071" cy="227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vaschenkoev\Desktop\2016\примеры\Новая папка\d-small-people-training-courses-studying-image-white-background-4086477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9"/>
          <a:stretch/>
        </p:blipFill>
        <p:spPr bwMode="auto">
          <a:xfrm>
            <a:off x="-156203" y="4701759"/>
            <a:ext cx="2542031" cy="21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vaschenkoev\Desktop\2016\примеры\Новая папка\2016_10_29_22_10_5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79" y="3340139"/>
            <a:ext cx="1960588" cy="19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880" y="136766"/>
            <a:ext cx="577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Муниципальная программа "Профилактика правонарушений и обеспечение безопасности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2433" y="1860648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5,5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3738" y="1860649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6,2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94199" y="1866310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6,6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976" y="140711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2018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7051" y="1424808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5134" y="140711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7095" y="364502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926685"/>
            <a:ext cx="880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правонарушений и обеспечение безопасности в Иркутском районе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0140" y="4149080"/>
            <a:ext cx="3717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правонарушений и преступлений на территории Иркутского районного муниципального образования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9691" y="5139189"/>
            <a:ext cx="3398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рофилактика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правонарушений несовершеннолетних и социального сиротства на территории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района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3193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4659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37726" y="5373216"/>
            <a:ext cx="3758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качества мобилизационной подготовки в Иркутском районе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69" y="551325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959598" y="6381328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5855" y="4131657"/>
            <a:ext cx="40567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гражданской обороны, защиты населения и территорий Иркутского района от чрезвычайных ситуаций природного и техногенного характера и безопасности людей</a:t>
            </a:r>
          </a:p>
        </p:txBody>
      </p:sp>
      <p:pic>
        <p:nvPicPr>
          <p:cNvPr id="3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2" y="526662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aschenkoev\Desktop\2016\примеры\Новая папка\depositphotos_1601240-Man-and-shield-on-whit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61" y="4197150"/>
            <a:ext cx="1604205" cy="213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static.wixstatic.com/media/c82920_af88c24905054ab287ffbbc7f2f5a06c.png_srz_979_544_85_22_0.50_1.20_0.00_png_sr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75" y="157489"/>
            <a:ext cx="3714036" cy="23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3808" y="136766"/>
            <a:ext cx="599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Муниципальная программа "Развитие коммунально-инженерной инфраструктуры и энергосбережение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04664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68,7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04665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37,8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2010326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38,2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55113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2018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56882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9239" y="155113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1607" y="426837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926685"/>
            <a:ext cx="88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качества предоставляемых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коммунальных услуг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1680" y="4766007"/>
            <a:ext cx="670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надежности функционирования систем коммунальной инфраструктуры, обеспечение комфортных условий проживания граждан на территории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2" y="496807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959598" y="6381328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642084"/>
            <a:ext cx="6666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эффективности использования энергетических ресурсов на территории Иркутского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679" y="3315465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одернизация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развитие коммунальной инфраструктуры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684797"/>
            <a:ext cx="890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энергетической эффективности на территории Иркутского района</a:t>
            </a: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573642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vaschenkoev\Desktop\2016\примеры\Новая папка\1565847685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" y="235139"/>
            <a:ext cx="3454103" cy="2065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aschenkoev\Desktop\2016\примеры\Новая папка\20160225_164243_355e0d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4" b="4482"/>
          <a:stretch/>
        </p:blipFill>
        <p:spPr bwMode="auto">
          <a:xfrm>
            <a:off x="6350070" y="4207443"/>
            <a:ext cx="3212611" cy="23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528" y="136766"/>
            <a:ext cx="577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Муниципальная программа </a:t>
            </a:r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"Развитие </a:t>
            </a:r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институтов гражданского общества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49" y="1932656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1,7 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330" y="1932657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1,6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1938318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1,6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47912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2018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4643" y="149681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847" y="147912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1005" y="258074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8496" y="3861047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14270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ориентированных некоммерческих организаций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благотворительной деятельности 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добровольчества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56210" y="4437112"/>
            <a:ext cx="58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социально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ориентированных некоммерческих организаций</a:t>
            </a:r>
            <a:endParaRPr lang="ru-RU" sz="16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29" y="4653136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13" y="536450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07373" y="5364505"/>
            <a:ext cx="5797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азвитие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гражданских инициатив в Иркутском районе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69772" y="6165532"/>
            <a:ext cx="4844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b="0" dirty="0"/>
              <a:t>Срок реализации муниципальной программы</a:t>
            </a:r>
            <a:br>
              <a:rPr lang="ru-RU" sz="1400" b="0" dirty="0"/>
            </a:br>
            <a:r>
              <a:rPr lang="ru-RU" sz="1400" b="0" dirty="0"/>
              <a:t/>
            </a:r>
            <a:br>
              <a:rPr lang="ru-RU" sz="1400" b="0" dirty="0"/>
            </a:br>
            <a:r>
              <a:rPr lang="ru-RU" sz="1400" b="0" dirty="0"/>
              <a:t> 2018-2023 годы</a:t>
            </a:r>
          </a:p>
        </p:txBody>
      </p:sp>
      <p:pic>
        <p:nvPicPr>
          <p:cNvPr id="11266" name="Picture 2" descr="C:\Users\vaschenkoev\Desktop\2016\примеры\Новая папка\carlos-horacio-rivas-foto.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0852"/>
            <a:ext cx="2891553" cy="289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clipartsuggest.com/images/519/team-allies-financial-services-alliesfin-W5BfIt-clip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3" y="4126834"/>
            <a:ext cx="3043398" cy="22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s://static6.depositphotos.com/1000765/639/i/950/depositphotos_6399306-stock-photo-3d-small-global-manag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68" y="5319243"/>
            <a:ext cx="1082974" cy="15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36766"/>
            <a:ext cx="577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Муниципальная программа </a:t>
            </a:r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"Развитие </a:t>
            </a:r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хозяйства и устойчивое развитие сельских территорий Иркутского районного муниципального </a:t>
            </a:r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образования"</a:t>
            </a:r>
            <a:endParaRPr lang="ru-RU" sz="2000" b="1" dirty="0">
              <a:ln w="1905">
                <a:solidFill>
                  <a:srgbClr val="0070C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4401" y="2076672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0,4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76673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0,4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2082334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0,4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2018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64083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2019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231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2020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23936" y="395521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926685"/>
            <a:ext cx="88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Развития сельскохозяйственного производства в поселениях, расширение рынка сельскохозяйственной продукции, сырья и продовольствия в Иркутском районе и комфортного условия жизнедеятельности в сельской местности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83658" y="5104854"/>
            <a:ext cx="736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сельскохозяйственного производства в поселениях, расширение рынка сельскохозяйственной продукции, сырья и продовольствия в Иркутском районе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9" y="4622079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87" y="5270969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915837" y="6268633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0943" y="4618058"/>
            <a:ext cx="7956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Устойчивое развитие сельских территорий Иркутского района</a:t>
            </a:r>
          </a:p>
        </p:txBody>
      </p:sp>
      <p:pic>
        <p:nvPicPr>
          <p:cNvPr id="14338" name="Picture 2" descr="https://image.jimcdn.com/app/cms/image/transf/none/path/s920137af9aa49737/image/i1233c57eed610e95/version/1467728282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3567530" cy="19189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vaschenkoev\Desktop\2016\примеры\Новая папка\agriculture-png-agriculture-png-png-image-63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14" y="5686251"/>
            <a:ext cx="1836544" cy="11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https://img3.stockfresh.com/files/a/andreasberheide/m/21/2118243_stock-photo-growt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73" y="3681539"/>
            <a:ext cx="1352094" cy="13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43430"/>
            <a:ext cx="8229600" cy="836126"/>
          </a:xfrm>
        </p:spPr>
        <p:txBody>
          <a:bodyPr vert="horz" wrap="square" lIns="91440" tIns="45720" rIns="91440" bIns="45720" rtlCol="0" anchor="b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Основные характеристики бюджета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555" y="33187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/>
              <a:t>Доходы превышают расходы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148586" y="327710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/>
              <a:t>Расходы превышают доходы</a:t>
            </a:r>
            <a:endParaRPr lang="ru-RU" dirty="0"/>
          </a:p>
        </p:txBody>
      </p:sp>
      <p:pic>
        <p:nvPicPr>
          <p:cNvPr id="1028" name="Picture 4" descr="C:\Documents and Settings\Kuharenkoaa\Рабочий стол\Для Зайковой А.В\2017\Бюджет для граждан 2018-2020\примеры\картинки\vesi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0" y="1025629"/>
            <a:ext cx="39109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Documents and Settings\Kuharenkoaa\Рабочий стол\Для Зайковой А.В\2017\Бюджет для граждан 2018-2020\примеры\картинки\vesi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4" y="1025629"/>
            <a:ext cx="3910976" cy="244827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981147" y="3789040"/>
            <a:ext cx="2607096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Профицит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601378" y="3776794"/>
            <a:ext cx="2607096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Дефицит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509275" y="2618805"/>
            <a:ext cx="1475656" cy="29753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624297" y="2012329"/>
            <a:ext cx="1475656" cy="297538"/>
          </a:xfrm>
          <a:prstGeom prst="flowChartAlternateProcess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100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5056401" y="2618805"/>
            <a:ext cx="1475656" cy="29753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pic>
        <p:nvPicPr>
          <p:cNvPr id="1031" name="Picture 7" descr="C:\Documents and Settings\Kuharenkoaa\Рабочий стол\Для Зайковой А.В\2017\Бюджет для граждан 2018-2020\примеры\картинки\plus_minu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574"/>
          <a:stretch/>
        </p:blipFill>
        <p:spPr bwMode="auto">
          <a:xfrm>
            <a:off x="7653176" y="3771784"/>
            <a:ext cx="555298" cy="5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Kuharenkoaa\Рабочий стол\Для Зайковой А.В\2017\Бюджет для граждан 2018-2020\примеры\картинки\plus_minu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1" r="368"/>
          <a:stretch/>
        </p:blipFill>
        <p:spPr bwMode="auto">
          <a:xfrm>
            <a:off x="3053584" y="3789040"/>
            <a:ext cx="542707" cy="55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Блок-схема: альтернативный процесс 42"/>
          <p:cNvSpPr/>
          <p:nvPr/>
        </p:nvSpPr>
        <p:spPr>
          <a:xfrm>
            <a:off x="7121458" y="2012329"/>
            <a:ext cx="1475656" cy="29753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35" name="Стрелка вниз 34"/>
          <p:cNvSpPr/>
          <p:nvPr/>
        </p:nvSpPr>
        <p:spPr>
          <a:xfrm>
            <a:off x="7941284" y="5011295"/>
            <a:ext cx="394452" cy="15464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10800000">
            <a:off x="3380557" y="5157192"/>
            <a:ext cx="415371" cy="136918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292325" y="501129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Накопленный резерв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5767536" y="501129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Накопленный резерв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924859" y="5703435"/>
            <a:ext cx="2671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 профицитом бюджете снижается долг и (или) растут остатки средств (накопления)</a:t>
            </a:r>
            <a:endParaRPr lang="ru-RU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5569210" y="5657626"/>
            <a:ext cx="2671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 дефицитном бюджете растет долг и (или) снижаются остатки средств (накопления)</a:t>
            </a:r>
            <a:endParaRPr lang="ru-RU" sz="1400" dirty="0"/>
          </a:p>
        </p:txBody>
      </p:sp>
      <p:pic>
        <p:nvPicPr>
          <p:cNvPr id="58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6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36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5664" y="3415837"/>
            <a:ext cx="7856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резервного фонда администрации Иркутского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5664" y="2351672"/>
            <a:ext cx="923843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деятельности Управления образования и подведомственных учреждений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2095" y="332656"/>
            <a:ext cx="877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Непрограммные расходы,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55776" y="5242839"/>
            <a:ext cx="4710861" cy="471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Обслуживание муниципального долга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843808" y="576519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3,0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377989" y="576519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6,1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50909" y="576519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6,3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770589" y="379833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3,0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0749" y="3812358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1,5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722917" y="3812358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1,5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55776" y="285517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349,4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098285" y="2855468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332,1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580112" y="2836890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334,6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296507" y="1074222"/>
            <a:ext cx="1332872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2018 год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900091" y="1074222"/>
            <a:ext cx="1541465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2019 год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441556" y="1074222"/>
            <a:ext cx="193875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2020 год 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5664" y="1469815"/>
            <a:ext cx="8004613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деятельности органов местного самоуправления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627784" y="1948770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58,9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143738" y="1923699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69,9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66685" y="1948770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75,5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52427" y="4293096"/>
            <a:ext cx="8527178" cy="471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Проведение выборов депутатов представительного органа муниципального образования и Мэра района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771800" y="482909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0,1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245009" y="482909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7,0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722917" y="479715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7,0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056" name="Picture 8" descr="http://maoushili.ru/upload/iblock/ec3/ec3942ba03bd7c1dc454126413589f3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70" y="4714368"/>
            <a:ext cx="2835281" cy="210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biznesbrend.ru/wp-content/uploads/2016/02/stabilnos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7" y="5071266"/>
            <a:ext cx="2413110" cy="191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5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42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2782" y="260648"/>
            <a:ext cx="805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межбюджетные трансферты бюджетам поселений, входящим в состав  </a:t>
            </a:r>
            <a:b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</a:b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1683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Межбюджетные трансферты </a:t>
            </a:r>
            <a:r>
              <a:rPr lang="ru-RU" sz="2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</a:t>
            </a:r>
            <a:r>
              <a:rPr lang="ru-RU" sz="24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pic>
        <p:nvPicPr>
          <p:cNvPr id="4100" name="Picture 4" descr="http://creditmfo.ru/wp-content/uploads/2017/08/012615_1844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630396"/>
            <a:ext cx="4781549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42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670" y="404664"/>
            <a:ext cx="7930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межбюджетные трансферты бюджетам поселений, входящим в состав  </a:t>
            </a:r>
            <a:b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</a:b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Иркутского 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района на 2018 год</a:t>
            </a:r>
            <a:endParaRPr lang="ru-RU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0516" y="2003648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2018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938" y="342655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144,3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5562" y="5262299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38,9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8351" y="521792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105,4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635" y="5874081"/>
            <a:ext cx="4419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районного бюджета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874081"/>
            <a:ext cx="4480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областного бюджета</a:t>
            </a:r>
            <a:endParaRPr lang="ru-RU" sz="2000" dirty="0"/>
          </a:p>
        </p:txBody>
      </p:sp>
      <p:pic>
        <p:nvPicPr>
          <p:cNvPr id="5124" name="Picture 4" descr="https://yt3.ggpht.com/-WDIscfr_fP8/AAAAAAAAAAI/AAAAAAAAAAA/ePcljXXzU4g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5" y="1952507"/>
            <a:ext cx="2835352" cy="28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omsomolrf.su/images/news/2013/2013-03-11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27" y="1952507"/>
            <a:ext cx="3010049" cy="25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576" y="3097947"/>
            <a:ext cx="166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Бюджет Иркутского района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7" y="339145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Бюджет поселений Иркутского района</a:t>
            </a:r>
            <a:endParaRPr lang="ru-RU" sz="16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563617" y="2954685"/>
            <a:ext cx="1989976" cy="41549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https://st.depositphotos.com/1000407/3152/v/950/depositphotos_31521423-stock-illustration-red-arrow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9"/>
          <a:stretch/>
        </p:blipFill>
        <p:spPr bwMode="auto">
          <a:xfrm rot="694658" flipV="1">
            <a:off x="4817124" y="4122744"/>
            <a:ext cx="1183684" cy="11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st.depositphotos.com/1000407/3152/v/950/depositphotos_31521423-stock-illustration-red-arrow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9"/>
          <a:stretch/>
        </p:blipFill>
        <p:spPr bwMode="auto">
          <a:xfrm rot="20461593" flipH="1" flipV="1">
            <a:off x="3363084" y="4122743"/>
            <a:ext cx="1053017" cy="11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6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28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3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межбюджетные трансферты бюджетам поселений, входящим в 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состав Иркутского района на 2019 – 2020  годы</a:t>
            </a:r>
            <a:endParaRPr lang="ru-RU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3250" y="2075957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2019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771" y="2075957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2020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103" y="353492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115,5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7432" y="3429000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116,9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74389" y="5364505"/>
            <a:ext cx="2067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37,3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60519" y="5362957"/>
            <a:ext cx="20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38,0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8762" y="5362957"/>
            <a:ext cx="1857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78,2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87588" y="5333701"/>
            <a:ext cx="1960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78,9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46277" y="5733256"/>
            <a:ext cx="236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областного бюджета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-252536" y="5724545"/>
            <a:ext cx="2498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счет средств 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районного </a:t>
            </a:r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94549" y="5733255"/>
            <a:ext cx="236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районного бюджета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18672" y="5733255"/>
            <a:ext cx="2498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счет средств областного бюджета</a:t>
            </a:r>
          </a:p>
        </p:txBody>
      </p:sp>
      <p:pic>
        <p:nvPicPr>
          <p:cNvPr id="6146" name="Picture 2" descr="http://static5.depositphotos.com/1008559/506/v/950/depositphotos_5066910-Money-ba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36" y="1643221"/>
            <a:ext cx="2753895" cy="32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jgjeyschool.ucoz.ru/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8235" y="3569297"/>
            <a:ext cx="1192413" cy="2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 descr="http://jgjeyschool.ucoz.ru/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1381" y="3434038"/>
            <a:ext cx="1192413" cy="2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://static3.depositphotos.com/1001003/139/i/950/depositphotos_1394598-stock-photo-3d-golden-arr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01791" y="2708919"/>
            <a:ext cx="551543" cy="5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4" descr="http://static3.depositphotos.com/1001003/139/i/950/depositphotos_1394598-stock-photo-3d-golden-arr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039208" y="2708920"/>
            <a:ext cx="551543" cy="5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5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50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84455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Ожидаемое исполнения бюджета за 2017 год и основные характеристики бюджета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на </a:t>
            </a: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2018 – 2020 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22169"/>
              </p:ext>
            </p:extLst>
          </p:nvPr>
        </p:nvGraphicFramePr>
        <p:xfrm>
          <a:off x="340945" y="1916831"/>
          <a:ext cx="8424935" cy="368002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32248"/>
                <a:gridCol w="1944216"/>
                <a:gridCol w="1440160"/>
                <a:gridCol w="1440160"/>
                <a:gridCol w="1368151"/>
              </a:tblGrid>
              <a:tr h="803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Ожидаемое исполнение  2017 года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2018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2019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2020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0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Доходы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3 307,7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2 024,2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1 801,5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1 776,9</a:t>
                      </a:r>
                    </a:p>
                  </a:txBody>
                  <a:tcPr marL="9525" marR="85725" marT="9525" marB="0" anchor="ctr"/>
                </a:tc>
              </a:tr>
              <a:tr h="880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Расходы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3 343,1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2 066,2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1 844,7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1 821,1</a:t>
                      </a:r>
                    </a:p>
                  </a:txBody>
                  <a:tcPr marL="9525" marR="85725" marT="9525" marB="0" anchor="ctr"/>
                </a:tc>
              </a:tr>
              <a:tr h="880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Дефицит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-35,4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-42,0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-43,2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-44,2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pic>
        <p:nvPicPr>
          <p:cNvPr id="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3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964488" cy="11235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56992"/>
            <a:ext cx="8229600" cy="315781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 по финансам администрации Иркутского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Тел.: 8(3952)718-056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fin20@gfu.ru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Интернет-сайт: http://irkraion.ru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707904" y="0"/>
            <a:ext cx="150357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39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05" y="-136577"/>
            <a:ext cx="8686800" cy="836126"/>
          </a:xfrm>
        </p:spPr>
        <p:txBody>
          <a:bodyPr vert="horz" wrap="square" lIns="91440" tIns="45720" rIns="91440" bIns="45720" rtlCol="0" anchor="b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Этапы бюджетного процесса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78616646"/>
              </p:ext>
            </p:extLst>
          </p:nvPr>
        </p:nvGraphicFramePr>
        <p:xfrm>
          <a:off x="186642" y="1163073"/>
          <a:ext cx="8849853" cy="285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7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7338" y="3283716"/>
            <a:ext cx="1584176" cy="2678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16" y="3284984"/>
            <a:ext cx="1614598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Разработка прогноза СЭР;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Определение основных характеристик бюджета;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Составление проекта бюджета Иркутского района.</a:t>
            </a:r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3284984"/>
            <a:ext cx="1728192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Внесение проекта бюджета на рассмотрение Думы Иркутского района;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Проведение публичных слушаний по проекту бюджета;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Утверждение бюджета.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982806" y="3310428"/>
            <a:ext cx="1614598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Исполнение бюджета по доходам;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Исполнение бюджета по расходам;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Исполнение бюджета по источникам финансирования дефицита бюджета.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3310428"/>
            <a:ext cx="1614598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Составление отчета об исполнении бюджет;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Внешняя проверка годового отчета;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Утверждение годового отчета об исполнении бюджета.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pic>
        <p:nvPicPr>
          <p:cNvPr id="5122" name="Picture 2" descr="C:\Documents and Settings\Kuharenkoaa\Рабочий стол\Для Зайковой А.В\2017\Бюджет для граждан 2018-2020\примеры\картинки\komissi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55" y="699549"/>
            <a:ext cx="1080120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Kuharenkoaa\Рабочий стол\Для Зайковой А.В\2017\Бюджет для граждан 2018-2020\примеры\картинки\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2" r="18076"/>
          <a:stretch/>
        </p:blipFill>
        <p:spPr bwMode="auto">
          <a:xfrm>
            <a:off x="3563888" y="744405"/>
            <a:ext cx="1844654" cy="1395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Kuharenkoaa\Рабочий стол\Для Зайковой А.В\2017\Бюджет для граждан 2018-2020\примеры\картинки\xcomunication_planning.jpg.pagespeed.ic.6-7HYmouv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5" y="959750"/>
            <a:ext cx="1450506" cy="997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Kuharenkoaa\Рабочий стол\Для Зайковой А.В\2017\Бюджет для граждан 2018-2020\примеры\картинки\020b4ce3178d09d2d8a4bc75e9fc8bb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43" y="711054"/>
            <a:ext cx="1562335" cy="163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753632"/>
              </p:ext>
            </p:extLst>
          </p:nvPr>
        </p:nvGraphicFramePr>
        <p:xfrm>
          <a:off x="0" y="1196752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7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59632" y="188640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Основные направления бюджетной политики иркутского районного муниципального образования</a:t>
            </a:r>
            <a:endParaRPr lang="ru-RU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45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934211"/>
              </p:ext>
            </p:extLst>
          </p:nvPr>
        </p:nvGraphicFramePr>
        <p:xfrm>
          <a:off x="0" y="1196752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7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59632" y="20558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Основные направления налоговой политики иркутского районного муниципального образования</a:t>
            </a:r>
            <a:endParaRPr lang="ru-RU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82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1696918"/>
              </p:ext>
            </p:extLst>
          </p:nvPr>
        </p:nvGraphicFramePr>
        <p:xfrm>
          <a:off x="36916" y="858582"/>
          <a:ext cx="9107084" cy="599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1886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Материалы, используемые для формирования бюджета</a:t>
            </a:r>
            <a:endParaRPr lang="ru-RU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41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744725"/>
              </p:ext>
            </p:extLst>
          </p:nvPr>
        </p:nvGraphicFramePr>
        <p:xfrm>
          <a:off x="2340" y="1268760"/>
          <a:ext cx="91070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авая фигурная скобка 8"/>
          <p:cNvSpPr/>
          <p:nvPr/>
        </p:nvSpPr>
        <p:spPr>
          <a:xfrm>
            <a:off x="1938168" y="1646952"/>
            <a:ext cx="144016" cy="7314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15674"/>
              </p:ext>
            </p:extLst>
          </p:nvPr>
        </p:nvGraphicFramePr>
        <p:xfrm>
          <a:off x="1091896" y="5373216"/>
          <a:ext cx="5436000" cy="133874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04000"/>
                <a:gridCol w="1044000"/>
                <a:gridCol w="1044000"/>
                <a:gridCol w="1044000"/>
              </a:tblGrid>
              <a:tr h="426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r>
                        <a:rPr lang="ru-RU" sz="1600" b="1" u="none" strike="noStrike" dirty="0" smtClean="0">
                          <a:effectLst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2018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2019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2020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1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Расходы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2 066,2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1 844,7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1 821,1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</a:tr>
              <a:tr h="301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Доходы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2 024,2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1 801,5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1 776,9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</a:tr>
              <a:tr h="30844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Дефицит (профицит)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-42,0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-43,2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-44,2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sp>
        <p:nvSpPr>
          <p:cNvPr id="12" name="Правая фигурная скобка 11"/>
          <p:cNvSpPr/>
          <p:nvPr/>
        </p:nvSpPr>
        <p:spPr>
          <a:xfrm>
            <a:off x="4149177" y="1980955"/>
            <a:ext cx="144016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6447832" y="2079577"/>
            <a:ext cx="144016" cy="8963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4" name="TextBox 1"/>
          <p:cNvSpPr txBox="1"/>
          <p:nvPr/>
        </p:nvSpPr>
        <p:spPr>
          <a:xfrm>
            <a:off x="4293193" y="2170001"/>
            <a:ext cx="1493964" cy="5244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Дефицит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43,2</a:t>
            </a:r>
            <a:endParaRPr lang="ru-RU" sz="1600" dirty="0"/>
          </a:p>
        </p:txBody>
      </p:sp>
      <p:sp>
        <p:nvSpPr>
          <p:cNvPr id="15" name="TextBox 1"/>
          <p:cNvSpPr txBox="1"/>
          <p:nvPr/>
        </p:nvSpPr>
        <p:spPr>
          <a:xfrm>
            <a:off x="6608478" y="2289863"/>
            <a:ext cx="1493964" cy="63924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Дефицит </a:t>
            </a:r>
          </a:p>
          <a:p>
            <a:r>
              <a:rPr lang="ru-RU" sz="1600" dirty="0" smtClean="0"/>
              <a:t>44,2</a:t>
            </a:r>
            <a:endParaRPr lang="ru-RU" sz="1600" dirty="0"/>
          </a:p>
        </p:txBody>
      </p:sp>
      <p:pic>
        <p:nvPicPr>
          <p:cNvPr id="1025" name="Picture 1" descr="C:\Documents and Settings\Kuharenkoaa\Рабочий стол\Для Зайковой А.В\2017\Бюджет для граждан 2018-2020\примеры\картинки\pic3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083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75779" y="188640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Основные характеристики бюджета Иркутского районного муниципального образования,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5400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3510</TotalTime>
  <Words>3006</Words>
  <Application>Microsoft Office PowerPoint</Application>
  <PresentationFormat>Экран (4:3)</PresentationFormat>
  <Paragraphs>773</Paragraphs>
  <Slides>45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Исполнительная</vt:lpstr>
      <vt:lpstr>Проект бюджета Иркутского районного муниципального образования  на 2018 – 2020 годы</vt:lpstr>
      <vt:lpstr>Презентация PowerPoint</vt:lpstr>
      <vt:lpstr>Основные понятия</vt:lpstr>
      <vt:lpstr>Основные характеристики бюджета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налогов</vt:lpstr>
      <vt:lpstr>Доходы бюджета</vt:lpstr>
      <vt:lpstr>Доходы бюджета</vt:lpstr>
      <vt:lpstr>Доходы бюджета Иркутского районного муниципального образования за 2018 - 2020 годы, млн. руб.</vt:lpstr>
      <vt:lpstr>Доходы бюджета Иркутского районного муниципального образования за 2018 - 2020 годы, млн. руб.</vt:lpstr>
      <vt:lpstr>Налоговые доходы бюджета  на 2018 - 2020 годы, млн. руб.</vt:lpstr>
      <vt:lpstr>Неналоговые доходы на 2018 - 2020 годы, млн. руб.</vt:lpstr>
      <vt:lpstr>Безвозмездные поступления  на 2018 - 2020 годы, млн. руб.</vt:lpstr>
      <vt:lpstr>Расходы  бюджета</vt:lpstr>
      <vt:lpstr>Функциональная структура расходов, млн. руб.</vt:lpstr>
      <vt:lpstr>Функциональная структура расходов  бюджета на 2018 год</vt:lpstr>
      <vt:lpstr>Удельный вес расходов на социальную  сферу в объеме расходов  бюджета района, %</vt:lpstr>
      <vt:lpstr>расходы  бюджета на социальную сферу  на 2018-2020 годы, млн. руб.</vt:lpstr>
      <vt:lpstr>Расходы бюджета района</vt:lpstr>
      <vt:lpstr>Расходы бюджета района на 2018 – 2019 годы, млн. руб.</vt:lpstr>
      <vt:lpstr>Расходы бюджета района на 2018 – 2019 годы, млн.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Иркутского районного муниципального образования  на 2018 – 2020 годы</dc:title>
  <dc:creator>Ващенко ЕВ</dc:creator>
  <cp:lastModifiedBy>Ващенко ЕВ</cp:lastModifiedBy>
  <cp:revision>350</cp:revision>
  <dcterms:modified xsi:type="dcterms:W3CDTF">2017-12-14T00:45:16Z</dcterms:modified>
</cp:coreProperties>
</file>