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70" r:id="rId2"/>
    <p:sldId id="304" r:id="rId3"/>
    <p:sldId id="306" r:id="rId4"/>
    <p:sldId id="316" r:id="rId5"/>
    <p:sldId id="308" r:id="rId6"/>
    <p:sldId id="309" r:id="rId7"/>
    <p:sldId id="317" r:id="rId8"/>
    <p:sldId id="318" r:id="rId9"/>
    <p:sldId id="312" r:id="rId10"/>
    <p:sldId id="31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CCFF"/>
    <a:srgbClr val="3366FF"/>
    <a:srgbClr val="6666FF"/>
    <a:srgbClr val="0033CC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7816" autoAdjust="0"/>
  </p:normalViewPr>
  <p:slideViewPr>
    <p:cSldViewPr>
      <p:cViewPr>
        <p:scale>
          <a:sx n="70" d="100"/>
          <a:sy n="70" d="100"/>
        </p:scale>
        <p:origin x="-2730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 sz="18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r>
              <a:rPr lang="ru-RU" sz="1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состоянию на 31.12.2018 </a:t>
            </a:r>
          </a:p>
        </c:rich>
      </c:tx>
      <c:layout/>
    </c:title>
    <c:view3D>
      <c:rotX val="2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состоянию на 31.12.2018 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9258844499192279E-3"/>
                  <c:y val="-9.4814151198708507E-2"/>
                </c:manualLayout>
              </c:layout>
              <c:showVal val="1"/>
            </c:dLbl>
            <c:dLbl>
              <c:idx val="1"/>
              <c:layout>
                <c:manualLayout>
                  <c:x val="5.4814431161753427E-2"/>
                  <c:y val="-7.8221674738934502E-2"/>
                </c:manualLayout>
              </c:layout>
              <c:showVal val="1"/>
            </c:dLbl>
            <c:dLbl>
              <c:idx val="2"/>
              <c:layout>
                <c:manualLayout>
                  <c:x val="6.6666200061591893E-2"/>
                  <c:y val="3.3184766277518034E-2"/>
                </c:manualLayout>
              </c:layout>
              <c:showVal val="1"/>
            </c:dLbl>
            <c:dLbl>
              <c:idx val="3"/>
              <c:layout>
                <c:manualLayout>
                  <c:x val="-4.5925604486874397E-2"/>
                  <c:y val="7.3480967178999032E-2"/>
                </c:manualLayout>
              </c:layout>
              <c:showVal val="1"/>
            </c:dLbl>
            <c:dLbl>
              <c:idx val="4"/>
              <c:layout>
                <c:manualLayout>
                  <c:x val="-8.7406795636309334E-2"/>
                  <c:y val="-1.8962830239741719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Руководители</c:v>
                </c:pt>
                <c:pt idx="1">
                  <c:v>Заместители руководителя</c:v>
                </c:pt>
                <c:pt idx="2">
                  <c:v>Педагоги</c:v>
                </c:pt>
                <c:pt idx="3">
                  <c:v>Учебно-вспомогательный персонал</c:v>
                </c:pt>
                <c:pt idx="4">
                  <c:v>Обслуживающий персонал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72</c:v>
                </c:pt>
                <c:pt idx="1">
                  <c:v>106</c:v>
                </c:pt>
                <c:pt idx="2">
                  <c:v>1506</c:v>
                </c:pt>
                <c:pt idx="3">
                  <c:v>270</c:v>
                </c:pt>
                <c:pt idx="4">
                  <c:v>1047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8.3479147419207398E-3"/>
          <c:y val="8.7406888957324305E-2"/>
          <c:w val="0.9655265171664007"/>
          <c:h val="0.1938133766342844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0194D-21C2-4028-8520-452C3EC06C3B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F6A0A-C247-4826-9692-DF7940665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Marishka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857224" y="2500306"/>
            <a:ext cx="7715304" cy="285752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3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логотип УО 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157976"/>
            <a:ext cx="2857520" cy="22526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2714620"/>
            <a:ext cx="74295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513" indent="-163513" algn="ctr" eaLnBrk="0" hangingPunct="0">
              <a:defRPr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Материально – техническое обеспечение учреждений общего образования в Иркутском районе </a:t>
            </a:r>
          </a:p>
          <a:p>
            <a:pPr marL="163513" indent="-163513" algn="ctr" eaLnBrk="0" hangingPunct="0">
              <a:defRPr/>
            </a:pP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3513" indent="-163513" algn="ctr" eaLnBrk="0" hangingPunct="0">
              <a:defRPr/>
            </a:pP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(обеспечение содержания зданий, обустройство прилегающей территории, наличие современной инфраструктуры, текущие ремонты, кадровое обеспечение, организация подвоза обучающихся)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6"/>
          <p:cNvSpPr>
            <a:spLocks noChangeArrowheads="1"/>
          </p:cNvSpPr>
          <p:nvPr/>
        </p:nvSpPr>
        <p:spPr bwMode="gray">
          <a:xfrm>
            <a:off x="500034" y="285728"/>
            <a:ext cx="8143900" cy="1071570"/>
          </a:xfrm>
          <a:prstGeom prst="roundRect">
            <a:avLst>
              <a:gd name="adj" fmla="val 2868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6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Одной из проблем, влияющей на безопасную перевозку обучающихся </a:t>
            </a:r>
          </a:p>
          <a:p>
            <a:pPr algn="ctr"/>
            <a:r>
              <a:rPr lang="ru-RU" sz="16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является отсутствие теплых гаражей для стоянки школьных автобусов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06" y="1928802"/>
            <a:ext cx="49292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 25 ОО, эксплуатирующих школьные автобусы, помещения для их стоянки есть в МОУ ИРМО «СОШ п. Молодёжный» 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(под размещение 6 единиц техники), 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МОУ ИРМО «Оекская СОШ»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575" t="12223" r="11051" b="26366"/>
          <a:stretch>
            <a:fillRect/>
          </a:stretch>
        </p:blipFill>
        <p:spPr bwMode="auto">
          <a:xfrm>
            <a:off x="5000628" y="1571611"/>
            <a:ext cx="3929090" cy="214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285720" y="4071942"/>
            <a:ext cx="8643998" cy="1071570"/>
          </a:xfrm>
          <a:ln>
            <a:solidFill>
              <a:schemeClr val="tx1"/>
            </a:solidFill>
            <a:prstDash val="lgDash"/>
          </a:ln>
        </p:spPr>
        <p:txBody>
          <a:bodyPr>
            <a:normAutofit/>
          </a:bodyPr>
          <a:lstStyle/>
          <a:p>
            <a:pPr marL="0" indent="0" algn="ctr">
              <a:buNone/>
              <a:tabLst>
                <a:tab pos="0" algn="l"/>
              </a:tabLst>
            </a:pPr>
            <a:r>
              <a:rPr lang="ru-RU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МОУ ИРМО «Смоленская СОШ» заключен договор с ООО «</a:t>
            </a:r>
            <a:r>
              <a:rPr lang="ru-RU" sz="14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Транскабель</a:t>
            </a:r>
            <a:r>
              <a:rPr lang="ru-RU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».</a:t>
            </a:r>
          </a:p>
          <a:p>
            <a:pPr marL="0" indent="0" algn="ctr">
              <a:buNone/>
              <a:tabLst>
                <a:tab pos="0" algn="l"/>
              </a:tabLst>
            </a:pPr>
            <a:r>
              <a:rPr lang="ru-RU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По безвозмездному договору о предоставлении безвозмездного места для стоянки автобусы МОУ ИРМО «Ревякинская СОШ» хранятся в гараже, принадлежащем </a:t>
            </a:r>
          </a:p>
          <a:p>
            <a:pPr marL="0" indent="0" algn="ctr">
              <a:buNone/>
              <a:tabLst>
                <a:tab pos="0" algn="l"/>
              </a:tabLst>
            </a:pPr>
            <a:r>
              <a:rPr lang="ru-RU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АО «Сибирская Нива».</a:t>
            </a:r>
          </a:p>
          <a:p>
            <a:pPr algn="ctr">
              <a:buNone/>
            </a:pPr>
            <a:endParaRPr lang="ru-RU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3108" y="5572140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Строительство теплых гаражей поможет решить данную проблему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/>
        </p:nvGraphicFramePr>
        <p:xfrm>
          <a:off x="357158" y="857232"/>
          <a:ext cx="857256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71438" y="-24"/>
            <a:ext cx="8715404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Среднегодовая численность работников образования ИРМО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71480"/>
            <a:ext cx="81439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71438" y="71414"/>
            <a:ext cx="8715404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Уровень образования кадрового состава: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78% имеют высшее профессиональное образование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628" y="785794"/>
            <a:ext cx="81439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" name="Группа 36"/>
          <p:cNvGrpSpPr/>
          <p:nvPr/>
        </p:nvGrpSpPr>
        <p:grpSpPr>
          <a:xfrm>
            <a:off x="3286116" y="1000108"/>
            <a:ext cx="5715040" cy="1357322"/>
            <a:chOff x="412751" y="309640"/>
            <a:chExt cx="5371317" cy="101121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12751" y="309640"/>
              <a:ext cx="5371317" cy="1011218"/>
            </a:xfrm>
            <a:prstGeom prst="roundRect">
              <a:avLst/>
            </a:prstGeom>
            <a:solidFill>
              <a:srgbClr val="BBD6EF">
                <a:lumMod val="5000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7" name="Скругленный прямоугольник 4"/>
            <p:cNvSpPr/>
            <p:nvPr/>
          </p:nvSpPr>
          <p:spPr>
            <a:xfrm>
              <a:off x="511479" y="309640"/>
              <a:ext cx="5272589" cy="9124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82900" tIns="0" rIns="182900" bIns="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Квалификационные категории имеют </a:t>
              </a:r>
              <a:r>
                <a:rPr lang="ru-RU" sz="1400" b="1" dirty="0" smtClean="0">
                  <a:solidFill>
                    <a:srgbClr val="FFFF9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521</a:t>
              </a:r>
              <a:r>
                <a:rPr lang="ru-RU" sz="14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педагогический работник, из них: </a:t>
              </a:r>
            </a:p>
            <a:p>
              <a:pPr defTabSz="1066800">
                <a:lnSpc>
                  <a:spcPct val="90000"/>
                </a:lnSpc>
                <a:spcAft>
                  <a:spcPct val="35000"/>
                </a:spcAft>
                <a:buFontTx/>
                <a:buChar char="-"/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высшую категорию — </a:t>
              </a:r>
              <a:r>
                <a:rPr lang="ru-RU" sz="1400" b="1" dirty="0" smtClean="0">
                  <a:solidFill>
                    <a:srgbClr val="FFFF9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125 чел.</a:t>
              </a:r>
              <a:r>
                <a:rPr lang="ru-RU" sz="14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; </a:t>
              </a:r>
            </a:p>
            <a:p>
              <a:pPr defTabSz="1066800">
                <a:lnSpc>
                  <a:spcPct val="90000"/>
                </a:lnSpc>
                <a:spcAft>
                  <a:spcPct val="35000"/>
                </a:spcAft>
                <a:buFontTx/>
                <a:buChar char="-"/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 категорию — </a:t>
              </a:r>
              <a:r>
                <a:rPr lang="ru-RU" sz="1400" b="1" dirty="0" smtClean="0">
                  <a:solidFill>
                    <a:srgbClr val="FFFF9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396 чел.  </a:t>
              </a:r>
            </a:p>
          </p:txBody>
        </p:sp>
      </p:grp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214282" y="3066162"/>
            <a:ext cx="3071834" cy="1077218"/>
          </a:xfrm>
          <a:prstGeom prst="chevron">
            <a:avLst>
              <a:gd name="adj" fmla="val 29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0784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 2018 учебном году проведено 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7 конкурсов для педагогов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4572008"/>
            <a:ext cx="8786874" cy="1500198"/>
          </a:xfrm>
          <a:prstGeom prst="roundRect">
            <a:avLst>
              <a:gd name="adj" fmla="val 10504"/>
            </a:avLst>
          </a:prstGeom>
          <a:solidFill>
            <a:srgbClr val="BBD6EF">
              <a:lumMod val="50000"/>
            </a:srgbClr>
          </a:solidFill>
          <a:ln w="38100" cap="flat" cmpd="sng" algn="ctr">
            <a:solidFill>
              <a:srgbClr val="BBD6EF">
                <a:lumMod val="2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just" eaLnBrk="0" hangingPunct="0">
              <a:defRPr/>
            </a:pP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По состоянию на </a:t>
            </a:r>
            <a:r>
              <a:rPr lang="ru-RU" sz="1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01.01.2019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общее число педагогических работников, работающих в ОО ИРМО составляло </a:t>
            </a:r>
            <a:r>
              <a:rPr lang="ru-RU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1 506 чел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., из них: </a:t>
            </a:r>
          </a:p>
          <a:p>
            <a:pPr algn="just" eaLnBrk="0" hangingPunct="0">
              <a:buFontTx/>
              <a:buChar char="-"/>
              <a:defRPr/>
            </a:pP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468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дошкольного образования;</a:t>
            </a:r>
          </a:p>
          <a:p>
            <a:pPr algn="just" eaLnBrk="0" hangingPunct="0">
              <a:defRPr/>
            </a:pP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1 038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начального общего, основного общего и среднего общего образования.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29058" y="271462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Уровень обеспеченности кадрами образовательных организаций  Иркутского районного муниципального образования в 2018 году 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составлял </a:t>
            </a:r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99,8%  </a:t>
            </a:r>
          </a:p>
        </p:txBody>
      </p:sp>
      <p:pic>
        <p:nvPicPr>
          <p:cNvPr id="10" name="Рисунок 9" descr="20160521_1226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928670"/>
            <a:ext cx="300039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019514"/>
          <a:ext cx="885831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"/>
                <a:gridCol w="3714776"/>
                <a:gridCol w="4857784"/>
              </a:tblGrid>
              <a:tr h="4216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№</a:t>
                      </a:r>
                      <a:endParaRPr lang="ru-RU" sz="12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Уровень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Потребность</a:t>
                      </a:r>
                    </a:p>
                  </a:txBody>
                  <a:tcPr/>
                </a:tc>
              </a:tr>
              <a:tr h="6499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реализующих программы дошкольного образования, в количестве 26 штатных единиц 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9 воспитателей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8 музыкальных руководителей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 инструктора по физической культуре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 учителя-логопеда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4 педагога-психолога</a:t>
                      </a:r>
                    </a:p>
                  </a:txBody>
                  <a:tcPr/>
                </a:tc>
              </a:tr>
              <a:tr h="4216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реализующих программы начального общего, основного общего и среднего общего образования, 54 штатных единиц в образовательных организациях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9 учителей английского языка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 учителей начальной школы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 учителей русского языка и литературы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 учителей математики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 учителя технологии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 учителя истории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учитель физик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учитель ритмики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учитель географии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учитель химии и биологии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1 учитель физкультуры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 учителей-логопедов (учителей-дефектологов)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 педагога-организатора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 педагога-психолога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71438" y="71414"/>
            <a:ext cx="8715404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Потребность в педагогических кадрах в ОО ИРМО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628" y="714356"/>
            <a:ext cx="81439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 descr="558549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5214950"/>
            <a:ext cx="2143140" cy="1428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633803784.jpg"/>
          <p:cNvPicPr>
            <a:picLocks noChangeAspect="1"/>
          </p:cNvPicPr>
          <p:nvPr/>
        </p:nvPicPr>
        <p:blipFill>
          <a:blip r:embed="rId3" cstate="print"/>
          <a:srcRect t="13543"/>
          <a:stretch>
            <a:fillRect/>
          </a:stretch>
        </p:blipFill>
        <p:spPr>
          <a:xfrm>
            <a:off x="6786578" y="5214950"/>
            <a:ext cx="2214578" cy="1435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8" descr="D:\Архив фото\мероприятия ДОУ 2014-2015\ФОТО воспит года 2015\P10000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208426"/>
            <a:ext cx="1970954" cy="143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D:\Мои документы\фото школа\IMG_30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214950"/>
            <a:ext cx="1994372" cy="1472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785794"/>
            <a:ext cx="8572560" cy="107721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Кол-во педагогических работников прошедших курсы переподготовки и повышения квалификации в 2018 году: </a:t>
            </a:r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861 чел</a:t>
            </a:r>
            <a:r>
              <a:rPr lang="ru-RU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., из них: 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177 </a:t>
            </a:r>
            <a:r>
              <a:rPr lang="ru-RU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дошкольного образования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684 </a:t>
            </a:r>
            <a:r>
              <a:rPr lang="ru-RU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начального общего, основного общего и среднего общего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534" y="3786190"/>
            <a:ext cx="9048466" cy="255454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функционирование системы образования Иркутского района в 2018 году затрачено всего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2 656 103 604,78 руб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., из них: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федеральный бюджет –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149 144 900,00 руб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областной бюджет –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2 022 890 646,96 руб.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местный бюджет –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484 068 057,82 руб.</a:t>
            </a:r>
          </a:p>
          <a:p>
            <a:pPr algn="ctr">
              <a:buFontTx/>
              <a:buChar char="-"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FontTx/>
              <a:buChar char="-"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нужды основного общего образования израсходовано </a:t>
            </a:r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1 828 545 404,52 руб., 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дошкольное образования —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806 229 762,22 руб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дополнительное образование —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26 661 469,06 руб.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1438" y="-24"/>
            <a:ext cx="8715404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Среднегодовая численность работников образования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628" y="571480"/>
            <a:ext cx="81439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5a03b5d8115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35834"/>
            <a:ext cx="2214578" cy="1507480"/>
          </a:xfrm>
          <a:prstGeom prst="rect">
            <a:avLst/>
          </a:prstGeom>
        </p:spPr>
      </p:pic>
      <p:pic>
        <p:nvPicPr>
          <p:cNvPr id="7" name="Рисунок 6" descr="5319813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2112021"/>
            <a:ext cx="2286016" cy="1524011"/>
          </a:xfrm>
          <a:prstGeom prst="rect">
            <a:avLst/>
          </a:prstGeom>
        </p:spPr>
      </p:pic>
      <p:pic>
        <p:nvPicPr>
          <p:cNvPr id="10" name="Рисунок 9" descr="1716602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2135834"/>
            <a:ext cx="2000264" cy="1507480"/>
          </a:xfrm>
          <a:prstGeom prst="rect">
            <a:avLst/>
          </a:prstGeom>
        </p:spPr>
      </p:pic>
      <p:pic>
        <p:nvPicPr>
          <p:cNvPr id="11" name="Рисунок 10" descr="__1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6374" y="2135834"/>
            <a:ext cx="2023344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1097265"/>
            <a:ext cx="81439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76" y="214290"/>
            <a:ext cx="8715404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ОО ИРМО запланированы и проводятся мероприятия производственного контроля, предусмотренного п.1 Статьи 32 Федерального закона от 30.03.1999 № 52-ФЗ «О санитарно-эпидемиологическом благополучии населения»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405" y="1258187"/>
            <a:ext cx="7000925" cy="1169551"/>
          </a:xfrm>
          <a:prstGeom prst="rect">
            <a:avLst/>
          </a:prstGeom>
          <a:ln>
            <a:solidFill>
              <a:schemeClr val="tx2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Исследования воды на микробиологические и санитарно гигиенические  показатели, исследования пищевых продуктов на микробиологические показатели, микробиологические исследования смывов на наличие санитарно-показательной микрофлоры и особо опасных и природно-очаговых инфекций - </a:t>
            </a:r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867 087,33 руб. </a:t>
            </a:r>
            <a:endParaRPr lang="ru-RU" sz="14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06" y="2500306"/>
            <a:ext cx="8858312" cy="523220"/>
          </a:xfrm>
          <a:prstGeom prst="rect">
            <a:avLst/>
          </a:prstGeom>
          <a:ln>
            <a:solidFill>
              <a:schemeClr val="tx2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Приобретение средств индивидуальной защиты для работников образовательных организаций составила - </a:t>
            </a:r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105 246,72 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406" y="3166403"/>
            <a:ext cx="8858312" cy="307777"/>
          </a:xfrm>
          <a:prstGeom prst="rect">
            <a:avLst/>
          </a:prstGeom>
          <a:ln>
            <a:solidFill>
              <a:schemeClr val="tx2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Установка  светодиодных светильников - </a:t>
            </a:r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18 505 369,15 руб.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406" y="3619314"/>
            <a:ext cx="8858312" cy="523220"/>
          </a:xfrm>
          <a:prstGeom prst="rect">
            <a:avLst/>
          </a:prstGeom>
          <a:ln>
            <a:solidFill>
              <a:schemeClr val="tx2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пищеблоках образовательных организаций проведен ремонт - </a:t>
            </a:r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1 674 180,21 руб. 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Закуплено технологического оборудования - </a:t>
            </a:r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3 383 066,00 руб.</a:t>
            </a:r>
          </a:p>
        </p:txBody>
      </p:sp>
      <p:pic>
        <p:nvPicPr>
          <p:cNvPr id="15" name="Рисунок 14" descr="kk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4357694"/>
            <a:ext cx="2571768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 descr="k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4357694"/>
            <a:ext cx="2500330" cy="1839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" y="428604"/>
            <a:ext cx="9072562" cy="1500198"/>
          </a:xfrm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pPr marL="0" indent="0" algn="just" fontAlgn="base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оснащение медицинских кабинетов в 2018 -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41 854,00 руб.</a:t>
            </a:r>
          </a:p>
          <a:p>
            <a:pPr marL="0" indent="0" algn="just" fontAlgn="base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 течение года проведены капитальные ремонты образовательных учреждений на общую сумму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74 726 416,65 руб.</a:t>
            </a:r>
          </a:p>
          <a:p>
            <a:pPr marL="0" indent="0" algn="just" fontAlgn="base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МП "Обеспечение безопасности, профилактика правонарушений, социально-негативных явлений и социально значимых заболеваний на территории Иркутского районного муниципального образования" в 2018 г. -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3 000 000,00 руб.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3" descr="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2184906"/>
            <a:ext cx="2928958" cy="1571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0" y="3756541"/>
            <a:ext cx="8715404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укрепление материально-технической базы по дошкольному, общему, дополнительному образованию за счет местного бюджета направлено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06" y="4901525"/>
            <a:ext cx="9001156" cy="138499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на пополнение библиотечного фонда -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1 061 721,46 руб.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на приобретение медицинского оборудования и инструментария -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547 186,55руб.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на приобретение электронно-вычислительной и оргтехники -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2 834 301,98руб.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на приобретение мебели -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3 857 743,47руб.</a:t>
            </a:r>
          </a:p>
          <a:p>
            <a:pPr>
              <a:buFontTx/>
              <a:buChar char="-"/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счет учебных расходов на оснащение школ и садов потрачено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22 063 300 руб.</a:t>
            </a:r>
          </a:p>
        </p:txBody>
      </p:sp>
      <p:pic>
        <p:nvPicPr>
          <p:cNvPr id="7" name="Рисунок 6" descr="59918b064c8df.jpg"/>
          <p:cNvPicPr>
            <a:picLocks noChangeAspect="1"/>
          </p:cNvPicPr>
          <p:nvPr/>
        </p:nvPicPr>
        <p:blipFill>
          <a:blip r:embed="rId3" cstate="print"/>
          <a:srcRect r="12198" b="18324"/>
          <a:stretch>
            <a:fillRect/>
          </a:stretch>
        </p:blipFill>
        <p:spPr>
          <a:xfrm>
            <a:off x="2928926" y="2184906"/>
            <a:ext cx="2786082" cy="1571636"/>
          </a:xfrm>
          <a:prstGeom prst="rect">
            <a:avLst/>
          </a:prstGeom>
        </p:spPr>
      </p:pic>
      <p:pic>
        <p:nvPicPr>
          <p:cNvPr id="8" name="Рисунок 7" descr="598d7d2b2d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2185017"/>
            <a:ext cx="2786082" cy="15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06" y="4572008"/>
            <a:ext cx="8929718" cy="132343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состоянию на 31.12.2018 общее кол-во автобусов, задействованных в подвозе, составляет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89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ед. с учетом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ед., приобретенных в октябре 2018 года.</a:t>
            </a:r>
          </a:p>
          <a:p>
            <a:pPr algn="ctr"/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01.09.2018 года кол-во перевозимых учеников по сравнению с аналогичным периодом прошлого года увеличилось на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1 100 чел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и составляет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6674 чел.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071678"/>
            <a:ext cx="6357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Маршруты движения школьных охватывают территории всех муниципальных образований района</a:t>
            </a: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1142976" y="571480"/>
            <a:ext cx="6786610" cy="48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71470" y="-24"/>
            <a:ext cx="9072626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Материально – техническое обеспечение</a:t>
            </a:r>
            <a:endParaRPr lang="ru-RU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Содержимое 3" descr="_MG_6370.jpg"/>
          <p:cNvPicPr>
            <a:picLocks noChangeAspect="1"/>
          </p:cNvPicPr>
          <p:nvPr/>
        </p:nvPicPr>
        <p:blipFill>
          <a:blip r:embed="rId2" cstate="print"/>
          <a:srcRect l="6452"/>
          <a:stretch>
            <a:fillRect/>
          </a:stretch>
        </p:blipFill>
        <p:spPr>
          <a:xfrm>
            <a:off x="6143636" y="2714620"/>
            <a:ext cx="2743475" cy="1714512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14282" y="714356"/>
            <a:ext cx="8715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В соответствии с требованиями статьи 40 Федерального закона от 29.12.2012 № 273 - ФЗ «Об образовании в Российской Федерации» администрацией Иркутского районного муниципального образования организована бесплатная доставка обучающихся до образовательных организаций и обратно. Доставка осуществляется школьными автобусами по утвержденным маршрутам из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89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населенных пунктов и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37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дачных кооперативов и микрорайонов</a:t>
            </a:r>
          </a:p>
        </p:txBody>
      </p:sp>
      <p:pic>
        <p:nvPicPr>
          <p:cNvPr id="12" name="Picture 6" descr="D:\Информационный отдел\ФОТО АВГУСТОВСКАЯ 2018\IMG_3122.JPG"/>
          <p:cNvPicPr>
            <a:picLocks noChangeAspect="1" noChangeArrowheads="1"/>
          </p:cNvPicPr>
          <p:nvPr/>
        </p:nvPicPr>
        <p:blipFill>
          <a:blip r:embed="rId3" cstate="print"/>
          <a:srcRect t="26039" r="34718" b="14958"/>
          <a:stretch>
            <a:fillRect/>
          </a:stretch>
        </p:blipFill>
        <p:spPr bwMode="auto">
          <a:xfrm>
            <a:off x="2928926" y="2714620"/>
            <a:ext cx="320399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" descr="C:\Users\РМЦ\Desktop\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2643182"/>
            <a:ext cx="2786050" cy="1859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м\Desktop\paz_35053-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773" y="2571744"/>
            <a:ext cx="249522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1428736"/>
            <a:ext cx="8858280" cy="116955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раза в год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сотрудниками ОГИБДД МУ МВД России «Иркутское» проводится технический осмотр автобусов;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очередной осмотр проводился в августе 2018;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все водители допущены к управлению школьными автобусами;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водители школьных автобусов ежегодно обучаются на курсах повышения квалификации.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929718" cy="1071570"/>
          </a:xfrm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Планируется приобретение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8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школьных автобусов для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образовательных организаций Иркутского районного муниципального образования.</a:t>
            </a:r>
          </a:p>
          <a:p>
            <a:pPr marL="0" indent="0" algn="ctr" fontAlgn="base"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 местном бюджете на 2019 год запланировано финансирование в объеме</a:t>
            </a:r>
          </a:p>
          <a:p>
            <a:pPr marL="0" indent="0" algn="ctr" fontAlgn="base">
              <a:buNone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1 440 000 рублей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на приобретение автобусов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71406" y="4071942"/>
            <a:ext cx="9001156" cy="2428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В декабре 2018 г. прошли обучение представители 6 ОО по программе «Специалист по обеспечению безопасности дорожного движения»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В 2019 г планируется обучить 19 школ, в которых осуществляется подвоз обучающихся.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ппаратура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спутниковой навигации, установленная на школьных автобусах, подключена к системе «ГЛОНАСС»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Приборы для контроля режимов труда и отдыха водителей –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тахографы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, активированы и откалиброваны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В декабре 2018 г. с медицинскими учреждениями заключены муниципальные контракты на проведение 2019 году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предрейсового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и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послерейсового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медицинского осмотра водителей школьных автобусов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В настоящее время проводятся мероприятия по заключению контрактов на 2019 г. на поставку запасных частей  для школьных автобусов, прохождение технического осмотра и технического обслуживания автобусов, замене блоков СКЗИ на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тахографах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, приобретение 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полисов ОСАГО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29289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обучение из районного бюджета выделено </a:t>
            </a:r>
            <a:r>
              <a:rPr lang="ru-RU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63 000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</TotalTime>
  <Words>1022</Words>
  <Application>Microsoft Office PowerPoint</Application>
  <PresentationFormat>Экран (4:3)</PresentationFormat>
  <Paragraphs>107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Августовская конференция работников образования Иркутского района</dc:title>
  <dc:creator>Marishka</dc:creator>
  <cp:lastModifiedBy>Marishka</cp:lastModifiedBy>
  <cp:revision>156</cp:revision>
  <dcterms:created xsi:type="dcterms:W3CDTF">2017-08-23T03:22:56Z</dcterms:created>
  <dcterms:modified xsi:type="dcterms:W3CDTF">2019-02-13T03:55:47Z</dcterms:modified>
</cp:coreProperties>
</file>