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1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72" r:id="rId13"/>
    <p:sldId id="276" r:id="rId14"/>
    <p:sldId id="269" r:id="rId15"/>
    <p:sldId id="270" r:id="rId16"/>
    <p:sldId id="286" r:id="rId17"/>
    <p:sldId id="284" r:id="rId18"/>
    <p:sldId id="285" r:id="rId19"/>
    <p:sldId id="277" r:id="rId20"/>
    <p:sldId id="278" r:id="rId21"/>
    <p:sldId id="279" r:id="rId22"/>
    <p:sldId id="280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(68)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число организаций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(70)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число организаций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253056"/>
        <c:axId val="161812480"/>
        <c:axId val="162255744"/>
      </c:bar3DChart>
      <c:catAx>
        <c:axId val="162253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61812480"/>
        <c:crosses val="autoZero"/>
        <c:auto val="1"/>
        <c:lblAlgn val="ctr"/>
        <c:lblOffset val="100"/>
        <c:noMultiLvlLbl val="0"/>
      </c:catAx>
      <c:valAx>
        <c:axId val="161812480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62253056"/>
        <c:crosses val="autoZero"/>
        <c:crossBetween val="between"/>
      </c:valAx>
      <c:serAx>
        <c:axId val="162255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61812480"/>
        <c:crosses val="autoZero"/>
      </c:serAx>
    </c:plotArea>
    <c:legend>
      <c:legendPos val="r"/>
      <c:layout>
        <c:manualLayout>
          <c:xMode val="edge"/>
          <c:yMode val="edge"/>
          <c:x val="0.81670945837822528"/>
          <c:y val="0.39735551413827663"/>
          <c:w val="0.15455367344505042"/>
          <c:h val="0.168798773316375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(49)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видов спорта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(50)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количество видов спорта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938048"/>
        <c:axId val="115939584"/>
        <c:axId val="162257536"/>
      </c:bar3DChart>
      <c:catAx>
        <c:axId val="115938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15939584"/>
        <c:crosses val="autoZero"/>
        <c:auto val="1"/>
        <c:lblAlgn val="ctr"/>
        <c:lblOffset val="100"/>
        <c:noMultiLvlLbl val="0"/>
      </c:catAx>
      <c:valAx>
        <c:axId val="115939584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15938048"/>
        <c:crosses val="autoZero"/>
        <c:crossBetween val="between"/>
      </c:valAx>
      <c:serAx>
        <c:axId val="162257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15939584"/>
        <c:crosses val="autoZero"/>
      </c:serAx>
    </c:plotArea>
    <c:legend>
      <c:legendPos val="r"/>
      <c:layout>
        <c:manualLayout>
          <c:xMode val="edge"/>
          <c:yMode val="edge"/>
          <c:x val="0.81670945837822551"/>
          <c:y val="0.39735551413827674"/>
          <c:w val="0.15455367344505042"/>
          <c:h val="0.168798773316374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835071332543224E-2"/>
          <c:y val="4.8615527393508003E-2"/>
          <c:w val="0.58323323402394556"/>
          <c:h val="0.778431227947852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(456)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число отделений по видам спорта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(488)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число отделений по видам спорта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857536"/>
        <c:axId val="161859072"/>
        <c:axId val="161845696"/>
      </c:bar3DChart>
      <c:catAx>
        <c:axId val="161857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61859072"/>
        <c:crosses val="autoZero"/>
        <c:auto val="1"/>
        <c:lblAlgn val="ctr"/>
        <c:lblOffset val="100"/>
        <c:noMultiLvlLbl val="0"/>
      </c:catAx>
      <c:valAx>
        <c:axId val="161859072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61857536"/>
        <c:crosses val="autoZero"/>
        <c:crossBetween val="between"/>
      </c:valAx>
      <c:serAx>
        <c:axId val="161845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61859072"/>
        <c:crosses val="autoZero"/>
      </c:serAx>
    </c:plotArea>
    <c:legend>
      <c:legendPos val="l"/>
      <c:layout>
        <c:manualLayout>
          <c:xMode val="edge"/>
          <c:yMode val="edge"/>
          <c:x val="0.7410746410439617"/>
          <c:y val="0.20882282236839583"/>
          <c:w val="0.1693185976277865"/>
          <c:h val="0.15359452398009421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835071332543224E-2"/>
          <c:y val="4.8615527393508003E-2"/>
          <c:w val="0.58323323402394556"/>
          <c:h val="0.778431227947852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(48 009 чел.)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численность занимающихся на этапах подготовки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(49 500 чел.)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численность занимающихся на этапах подготовки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48009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013632"/>
        <c:axId val="41015168"/>
        <c:axId val="39523648"/>
      </c:bar3DChart>
      <c:catAx>
        <c:axId val="41013632"/>
        <c:scaling>
          <c:orientation val="minMax"/>
        </c:scaling>
        <c:delete val="0"/>
        <c:axPos val="b"/>
        <c:majorTickMark val="out"/>
        <c:minorTickMark val="none"/>
        <c:tickLblPos val="nextTo"/>
        <c:crossAx val="41015168"/>
        <c:crosses val="autoZero"/>
        <c:auto val="1"/>
        <c:lblAlgn val="ctr"/>
        <c:lblOffset val="100"/>
        <c:noMultiLvlLbl val="0"/>
      </c:catAx>
      <c:valAx>
        <c:axId val="41015168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41013632"/>
        <c:crosses val="autoZero"/>
        <c:crossBetween val="between"/>
      </c:valAx>
      <c:serAx>
        <c:axId val="39523648"/>
        <c:scaling>
          <c:orientation val="minMax"/>
        </c:scaling>
        <c:delete val="0"/>
        <c:axPos val="b"/>
        <c:majorTickMark val="out"/>
        <c:minorTickMark val="none"/>
        <c:tickLblPos val="nextTo"/>
        <c:crossAx val="41015168"/>
        <c:crosses val="autoZero"/>
      </c:serAx>
    </c:plotArea>
    <c:legend>
      <c:legendPos val="l"/>
      <c:layout>
        <c:manualLayout>
          <c:xMode val="edge"/>
          <c:yMode val="edge"/>
          <c:x val="0.65046289454076966"/>
          <c:y val="0.6892771013948642"/>
          <c:w val="0.29390974906967643"/>
          <c:h val="0.26002426933406048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835071332543224E-2"/>
          <c:y val="4.8615527393508003E-2"/>
          <c:w val="0.58323323402394556"/>
          <c:h val="0.778431227947852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(39 529 чел.)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численность занимающихся 6-15 летнего возраста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39529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(42 010 чел.)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численность занимающихся 6-15 летнего возраста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42010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864192"/>
        <c:axId val="39437056"/>
        <c:axId val="39525888"/>
      </c:bar3DChart>
      <c:catAx>
        <c:axId val="41864192"/>
        <c:scaling>
          <c:orientation val="minMax"/>
        </c:scaling>
        <c:delete val="0"/>
        <c:axPos val="b"/>
        <c:majorTickMark val="out"/>
        <c:minorTickMark val="none"/>
        <c:tickLblPos val="nextTo"/>
        <c:crossAx val="39437056"/>
        <c:crosses val="autoZero"/>
        <c:auto val="1"/>
        <c:lblAlgn val="ctr"/>
        <c:lblOffset val="100"/>
        <c:noMultiLvlLbl val="0"/>
      </c:catAx>
      <c:valAx>
        <c:axId val="39437056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41864192"/>
        <c:crosses val="autoZero"/>
        <c:crossBetween val="between"/>
      </c:valAx>
      <c:serAx>
        <c:axId val="39525888"/>
        <c:scaling>
          <c:orientation val="minMax"/>
        </c:scaling>
        <c:delete val="0"/>
        <c:axPos val="b"/>
        <c:majorTickMark val="out"/>
        <c:minorTickMark val="none"/>
        <c:tickLblPos val="nextTo"/>
        <c:crossAx val="39437056"/>
        <c:crosses val="autoZero"/>
      </c:serAx>
    </c:plotArea>
    <c:legend>
      <c:legendPos val="l"/>
      <c:layout>
        <c:manualLayout>
          <c:xMode val="edge"/>
          <c:yMode val="edge"/>
          <c:x val="0.65046289454076966"/>
          <c:y val="0.6892771013948642"/>
          <c:w val="0.29390974906967654"/>
          <c:h val="0.2600242693340605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835071332543224E-2"/>
          <c:y val="8.5105725800581553E-2"/>
          <c:w val="0.58323323402394556"/>
          <c:h val="0.6082956778748733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(17 276 чел.)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численность спортсменов-разрядников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17276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(16 760 чел.)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численность спортсменов-разрядников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16760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586880"/>
        <c:axId val="42588416"/>
        <c:axId val="161847488"/>
      </c:bar3DChart>
      <c:catAx>
        <c:axId val="42586880"/>
        <c:scaling>
          <c:orientation val="minMax"/>
        </c:scaling>
        <c:delete val="0"/>
        <c:axPos val="b"/>
        <c:majorTickMark val="out"/>
        <c:minorTickMark val="none"/>
        <c:tickLblPos val="nextTo"/>
        <c:crossAx val="42588416"/>
        <c:crosses val="autoZero"/>
        <c:auto val="1"/>
        <c:lblAlgn val="ctr"/>
        <c:lblOffset val="100"/>
        <c:noMultiLvlLbl val="0"/>
      </c:catAx>
      <c:valAx>
        <c:axId val="42588416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42586880"/>
        <c:crosses val="autoZero"/>
        <c:crossBetween val="between"/>
      </c:valAx>
      <c:serAx>
        <c:axId val="161847488"/>
        <c:scaling>
          <c:orientation val="minMax"/>
        </c:scaling>
        <c:delete val="0"/>
        <c:axPos val="b"/>
        <c:majorTickMark val="out"/>
        <c:minorTickMark val="none"/>
        <c:tickLblPos val="nextTo"/>
        <c:crossAx val="42588416"/>
        <c:crosses val="autoZero"/>
      </c:serAx>
    </c:plotArea>
    <c:legend>
      <c:legendPos val="l"/>
      <c:layout>
        <c:manualLayout>
          <c:xMode val="edge"/>
          <c:yMode val="edge"/>
          <c:x val="0.65046289454076966"/>
          <c:y val="0.6892771013948642"/>
          <c:w val="0.29390974906967665"/>
          <c:h val="0.2600242693340607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36466488432989"/>
          <c:y val="0.11543808350796252"/>
          <c:w val="0.58323323402394556"/>
          <c:h val="0.778431227947852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(1 705 чел.)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админ. работники и специалисты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(1 486 чел.)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админ. работники и специалисты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381248"/>
        <c:axId val="39387136"/>
        <c:axId val="162257984"/>
      </c:bar3DChart>
      <c:catAx>
        <c:axId val="39381248"/>
        <c:scaling>
          <c:orientation val="minMax"/>
        </c:scaling>
        <c:delete val="0"/>
        <c:axPos val="b"/>
        <c:majorTickMark val="out"/>
        <c:minorTickMark val="none"/>
        <c:tickLblPos val="nextTo"/>
        <c:crossAx val="39387136"/>
        <c:crosses val="autoZero"/>
        <c:auto val="1"/>
        <c:lblAlgn val="ctr"/>
        <c:lblOffset val="100"/>
        <c:noMultiLvlLbl val="0"/>
      </c:catAx>
      <c:valAx>
        <c:axId val="39387136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39381248"/>
        <c:crosses val="autoZero"/>
        <c:crossBetween val="between"/>
      </c:valAx>
      <c:serAx>
        <c:axId val="162257984"/>
        <c:scaling>
          <c:orientation val="minMax"/>
        </c:scaling>
        <c:delete val="0"/>
        <c:axPos val="b"/>
        <c:majorTickMark val="out"/>
        <c:minorTickMark val="none"/>
        <c:tickLblPos val="nextTo"/>
        <c:crossAx val="39387136"/>
        <c:crosses val="autoZero"/>
      </c:serAx>
    </c:plotArea>
    <c:legend>
      <c:legendPos val="l"/>
      <c:layout>
        <c:manualLayout>
          <c:xMode val="edge"/>
          <c:yMode val="edge"/>
          <c:x val="0.68013250344977261"/>
          <c:y val="7.5250640875293692E-2"/>
          <c:w val="0.29390974906967687"/>
          <c:h val="0.26002426933406103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36466488432989"/>
          <c:y val="0.11543808350796253"/>
          <c:w val="0.58323323402394556"/>
          <c:h val="0.778431227947852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(1 078 чел.)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штатные тренеры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(1 097 чел.)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штатные тренеры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602496"/>
        <c:axId val="42604032"/>
        <c:axId val="39522304"/>
      </c:bar3DChart>
      <c:catAx>
        <c:axId val="42602496"/>
        <c:scaling>
          <c:orientation val="minMax"/>
        </c:scaling>
        <c:delete val="0"/>
        <c:axPos val="b"/>
        <c:majorTickMark val="out"/>
        <c:minorTickMark val="none"/>
        <c:tickLblPos val="nextTo"/>
        <c:crossAx val="42604032"/>
        <c:crosses val="autoZero"/>
        <c:auto val="1"/>
        <c:lblAlgn val="ctr"/>
        <c:lblOffset val="100"/>
        <c:noMultiLvlLbl val="0"/>
      </c:catAx>
      <c:valAx>
        <c:axId val="42604032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42602496"/>
        <c:crosses val="autoZero"/>
        <c:crossBetween val="between"/>
      </c:valAx>
      <c:serAx>
        <c:axId val="39522304"/>
        <c:scaling>
          <c:orientation val="minMax"/>
        </c:scaling>
        <c:delete val="0"/>
        <c:axPos val="b"/>
        <c:majorTickMark val="out"/>
        <c:minorTickMark val="none"/>
        <c:tickLblPos val="nextTo"/>
        <c:crossAx val="42604032"/>
        <c:crosses val="autoZero"/>
      </c:serAx>
    </c:plotArea>
    <c:legend>
      <c:legendPos val="l"/>
      <c:layout>
        <c:manualLayout>
          <c:xMode val="edge"/>
          <c:yMode val="edge"/>
          <c:x val="0.68013250344977261"/>
          <c:y val="7.5250640875293692E-2"/>
          <c:w val="0.29390974906967676"/>
          <c:h val="0.2600242693340609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060F3-7F92-45C3-872D-AE3AABA63E24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91BCC-C4D1-440C-A1A6-86EF3DEC3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1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1BCC-C4D1-440C-A1A6-86EF3DEC307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1BCC-C4D1-440C-A1A6-86EF3DEC307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1BCC-C4D1-440C-A1A6-86EF3DEC307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1BCC-C4D1-440C-A1A6-86EF3DEC307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1BCC-C4D1-440C-A1A6-86EF3DEC307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1BCC-C4D1-440C-A1A6-86EF3DEC307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1BCC-C4D1-440C-A1A6-86EF3DEC307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1BCC-C4D1-440C-A1A6-86EF3DEC307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1BCC-C4D1-440C-A1A6-86EF3DEC307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1BCC-C4D1-440C-A1A6-86EF3DEC307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FC0-87BB-4FDE-A704-09204D236747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5DE6-C9D9-406B-831B-DB20D0C4B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FC0-87BB-4FDE-A704-09204D236747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5DE6-C9D9-406B-831B-DB20D0C4B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FC0-87BB-4FDE-A704-09204D236747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5DE6-C9D9-406B-831B-DB20D0C4B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FC0-87BB-4FDE-A704-09204D236747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5DE6-C9D9-406B-831B-DB20D0C4B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FC0-87BB-4FDE-A704-09204D236747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5DE6-C9D9-406B-831B-DB20D0C4B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FC0-87BB-4FDE-A704-09204D236747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5DE6-C9D9-406B-831B-DB20D0C4B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FC0-87BB-4FDE-A704-09204D236747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5DE6-C9D9-406B-831B-DB20D0C4B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FC0-87BB-4FDE-A704-09204D236747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5DE6-C9D9-406B-831B-DB20D0C4B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FC0-87BB-4FDE-A704-09204D236747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5DE6-C9D9-406B-831B-DB20D0C4B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FC0-87BB-4FDE-A704-09204D236747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5DE6-C9D9-406B-831B-DB20D0C4B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FC0-87BB-4FDE-A704-09204D236747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C55DE6-C9D9-406B-831B-DB20D0C4B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5C8FC0-87BB-4FDE-A704-09204D236747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C55DE6-C9D9-406B-831B-DB20D0C4BC3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9"/>
            <a:ext cx="6408712" cy="50405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спорта Иркутской области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496944" cy="2016224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состоянии и перспективах развития детско-юношеского спорта в муниципальных образованиях Иркутской области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7397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Без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26035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32040" y="5661248"/>
            <a:ext cx="3923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Министр спорта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Иркутской области      И.Ю. Резник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7281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АДМИНИСТРАТИВНЫЕ РАБОТНИКИ И СПЕЦИАЛИСТЫ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Сокращение в 2016  году административных работников и специалистов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219 человек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83568" y="2348880"/>
          <a:ext cx="770485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7281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ЧИСЛЕННОСТЬ ТРЕНЕРСКО-ПРЕПОДАВАТЕЛЬСКОГО СОСТАВА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(ШТАТНЫЕ ТРЕНЕРЫ)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Увеличение численности тренерско-преподавательского состава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на 19 человек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83568" y="2348880"/>
          <a:ext cx="770485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4" cy="9807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занятий спортом обучающимися 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детско-юношеских спортивных школ используются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331236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628 спортивных сооружения: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27 стадионов,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152 плоскостных спортивных сооружений,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322 спортивных зала,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легкоатлетических манежей,                          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22 футбольных манежа,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 плавательных бассейнов,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крытых спортивных объекта с искусственным льдом,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21 лыжные базы,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лыжных стадиона,                  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тира,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49 других спортивных сооружений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3356992"/>
            <a:ext cx="2880320" cy="3240360"/>
          </a:xfrm>
          <a:prstGeom prst="rect">
            <a:avLst/>
          </a:prstGeom>
          <a:noFill/>
        </p:spPr>
      </p:pic>
      <p:pic>
        <p:nvPicPr>
          <p:cNvPr id="6" name="Picture 2" descr="K:\ОРСВД\Ширяев\Фото для доклада\Спортивные объекты\ФОК в Свирск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65104"/>
            <a:ext cx="3106018" cy="2223840"/>
          </a:xfrm>
          <a:prstGeom prst="rect">
            <a:avLst/>
          </a:prstGeom>
          <a:noFill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356992"/>
            <a:ext cx="2592288" cy="324036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Адаптивная физическая культура и спорт в детско-юношеских 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спортивных школах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5283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В детско-юношеских спортивных школах занимаются                                             136 спортсменов-инвалидов в возрасте от 6 до 18 лет, </a:t>
            </a:r>
          </a:p>
          <a:p>
            <a:pPr algn="ctr">
              <a:buNone/>
            </a:pPr>
            <a:r>
              <a:rPr lang="ru-RU" sz="2000" dirty="0" smtClean="0"/>
              <a:t>виды спорта как: легкая атлетика, горнолыжный спорт, греко-римская борьба, конный спорт, настольный теннис, плавание.</a:t>
            </a:r>
          </a:p>
          <a:p>
            <a:pPr algn="ctr">
              <a:buNone/>
            </a:pPr>
            <a:r>
              <a:rPr lang="ru-RU" sz="2000" dirty="0" smtClean="0"/>
              <a:t>Отделения осуществляющие деятельность в развитие адаптивного детско-юношеского спорта: </a:t>
            </a:r>
          </a:p>
          <a:p>
            <a:pPr algn="ctr">
              <a:buNone/>
            </a:pPr>
            <a:r>
              <a:rPr lang="ru-RU" sz="2000" dirty="0" smtClean="0"/>
              <a:t>70 человек – г. Иркутск,</a:t>
            </a:r>
          </a:p>
          <a:p>
            <a:pPr algn="ctr">
              <a:buNone/>
            </a:pPr>
            <a:r>
              <a:rPr lang="ru-RU" sz="2000" dirty="0" smtClean="0"/>
              <a:t>31 человек – г. Саянск,</a:t>
            </a:r>
          </a:p>
          <a:p>
            <a:pPr algn="ctr">
              <a:buNone/>
            </a:pPr>
            <a:r>
              <a:rPr lang="ru-RU" sz="2000" dirty="0" smtClean="0"/>
              <a:t>31 человек  - </a:t>
            </a:r>
            <a:r>
              <a:rPr lang="ru-RU" sz="2000" dirty="0" err="1" smtClean="0"/>
              <a:t>Эхирит-Булагатский</a:t>
            </a:r>
            <a:r>
              <a:rPr lang="ru-RU" sz="2000" dirty="0" smtClean="0"/>
              <a:t> район;</a:t>
            </a:r>
          </a:p>
          <a:p>
            <a:pPr algn="ctr">
              <a:buNone/>
            </a:pPr>
            <a:r>
              <a:rPr lang="ru-RU" sz="2000" dirty="0" smtClean="0"/>
              <a:t>4 человека – г. Бодайбо.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4941168"/>
            <a:ext cx="2088232" cy="165618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d.dryukov-filatov\Desktop\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645024"/>
            <a:ext cx="2160240" cy="2880320"/>
          </a:xfrm>
          <a:prstGeom prst="rect">
            <a:avLst/>
          </a:prstGeom>
          <a:noFill/>
        </p:spPr>
      </p:pic>
      <p:pic>
        <p:nvPicPr>
          <p:cNvPr id="8" name="Picture 2" descr="C:\Users\d.dryukov-filatov\Desktop\760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645024"/>
            <a:ext cx="2088232" cy="2952328"/>
          </a:xfrm>
          <a:prstGeom prst="rect">
            <a:avLst/>
          </a:prstGeom>
          <a:noFill/>
        </p:spPr>
      </p:pic>
      <p:pic>
        <p:nvPicPr>
          <p:cNvPr id="9" name="Picture 4" descr="G:\Можин 05.11.2011г\Р.С\1 Программа спорт.резерв\От Егоровой\Фотографии_базовые виды спорта\Спорт лиц с ПОДА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1" y="4941168"/>
            <a:ext cx="223224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ПОВЫШЕНИЕ ПОКАЗАТЕЛЕЙ ПО ГОРОДАМ И МУНИЦИПАЛЬНЫМ ОБРАЗОВАНИЯМ 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НА 1 ЯНВАРЯ 2017 ГОДА ПО СРАВНЕНИЮ С 1 ЯНВАРЯ 2016 ГОДА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88841"/>
          <a:ext cx="8219256" cy="316835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38536"/>
                <a:gridCol w="1584176"/>
                <a:gridCol w="1656184"/>
                <a:gridCol w="1584176"/>
                <a:gridCol w="1656184"/>
              </a:tblGrid>
              <a:tr h="7427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Территория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Численность</a:t>
                      </a:r>
                      <a:r>
                        <a:rPr lang="ru-RU" sz="1400" baseline="0" dirty="0" smtClean="0"/>
                        <a:t> занимающихся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Число отделений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Тренеры (штатные)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 расходов</a:t>
                      </a:r>
                      <a:r>
                        <a:rPr lang="ru-RU" sz="1400" baseline="0" dirty="0" smtClean="0"/>
                        <a:t> (млн.руб.)</a:t>
                      </a:r>
                      <a:endParaRPr lang="ru-RU" sz="1400" b="1" dirty="0"/>
                    </a:p>
                  </a:txBody>
                  <a:tcPr/>
                </a:tc>
              </a:tr>
              <a:tr h="57336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Иркутск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1 088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50,03</a:t>
                      </a:r>
                      <a:endParaRPr lang="ru-RU" sz="1400" b="1" dirty="0"/>
                    </a:p>
                  </a:txBody>
                  <a:tcPr/>
                </a:tc>
              </a:tr>
              <a:tr h="5547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Братск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825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10,7</a:t>
                      </a:r>
                      <a:endParaRPr lang="ru-RU" sz="1400" b="1" dirty="0"/>
                    </a:p>
                  </a:txBody>
                  <a:tcPr/>
                </a:tc>
              </a:tr>
              <a:tr h="74273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Ольхонский</a:t>
                      </a:r>
                      <a:r>
                        <a:rPr lang="ru-RU" sz="1400" b="1" dirty="0" smtClean="0"/>
                        <a:t> район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21,98</a:t>
                      </a:r>
                      <a:endParaRPr lang="ru-RU" sz="1400" b="1" dirty="0"/>
                    </a:p>
                  </a:txBody>
                  <a:tcPr/>
                </a:tc>
              </a:tr>
              <a:tr h="5547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Нукутский</a:t>
                      </a:r>
                      <a:r>
                        <a:rPr lang="ru-RU" sz="1400" b="1" dirty="0" smtClean="0"/>
                        <a:t> район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-1,1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СНИЖЕНИЕ ПОКАЗАТЕЛЕЙ ПО ГОРОДАМ И МУНИЦИПАЛЬНЫМ ОБРАЗОВАНИЯМ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 ЯНВАРЯ 2017 ГОДА ПО СРАВНЕНИЮ С 1 ЯНВАРЯ 2016 ГОДА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988842"/>
          <a:ext cx="8219256" cy="30243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8536"/>
                <a:gridCol w="1656184"/>
                <a:gridCol w="1584176"/>
                <a:gridCol w="1656184"/>
                <a:gridCol w="1584176"/>
              </a:tblGrid>
              <a:tr h="9200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Территория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Численность</a:t>
                      </a:r>
                      <a:r>
                        <a:rPr lang="ru-RU" sz="1400" baseline="0" dirty="0" smtClean="0"/>
                        <a:t> занимающихся</a:t>
                      </a:r>
                      <a:br>
                        <a:rPr lang="ru-RU" sz="1400" baseline="0" dirty="0" smtClean="0"/>
                      </a:br>
                      <a:r>
                        <a:rPr lang="ru-RU" sz="1400" baseline="0" dirty="0" smtClean="0"/>
                        <a:t>(чел.)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Число отделений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Тренеры (штатные)</a:t>
                      </a:r>
                      <a:br>
                        <a:rPr lang="ru-RU" sz="1400" dirty="0" smtClean="0"/>
                      </a:br>
                      <a:r>
                        <a:rPr lang="ru-RU" sz="1400" baseline="0" dirty="0" smtClean="0"/>
                        <a:t>(чел.)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 расходов</a:t>
                      </a:r>
                      <a:r>
                        <a:rPr lang="ru-RU" sz="1400" baseline="0" dirty="0" smtClean="0"/>
                        <a:t> (млн.руб.)</a:t>
                      </a:r>
                      <a:endParaRPr lang="ru-RU" sz="1400" b="1" dirty="0"/>
                    </a:p>
                  </a:txBody>
                  <a:tcPr/>
                </a:tc>
              </a:tr>
              <a:tr h="53256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Зима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-163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---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4,9</a:t>
                      </a:r>
                      <a:endParaRPr lang="ru-RU" sz="1400" b="1" dirty="0"/>
                    </a:p>
                  </a:txBody>
                  <a:tcPr/>
                </a:tc>
              </a:tr>
              <a:tr h="65169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Чунский район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-214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---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2,9</a:t>
                      </a:r>
                      <a:endParaRPr lang="ru-RU" sz="1400" b="1" dirty="0"/>
                    </a:p>
                  </a:txBody>
                  <a:tcPr/>
                </a:tc>
              </a:tr>
              <a:tr h="9200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Эхирит-Булагатский</a:t>
                      </a:r>
                      <a:r>
                        <a:rPr lang="ru-RU" sz="1400" b="1" dirty="0" smtClean="0"/>
                        <a:t> район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-75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/>
                        <a:t>---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3,2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Численность занимающихся и доля граждан, занимающихся  физической культурой и спортом, в общей численности населения в муниципальных образованиях Иркутской области на 01.01.2017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4" y="476672"/>
          <a:ext cx="3960438" cy="6218975"/>
        </p:xfrm>
        <a:graphic>
          <a:graphicData uri="http://schemas.openxmlformats.org/drawingml/2006/table">
            <a:tbl>
              <a:tblPr/>
              <a:tblGrid>
                <a:gridCol w="1399864"/>
                <a:gridCol w="555320"/>
                <a:gridCol w="555320"/>
                <a:gridCol w="555320"/>
                <a:gridCol w="555320"/>
                <a:gridCol w="339294"/>
              </a:tblGrid>
              <a:tr h="512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4021" marR="4021" marT="40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занимающихся    (чел.)</a:t>
                      </a:r>
                    </a:p>
                  </a:txBody>
                  <a:tcPr marL="4021" marR="4021" marT="40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граждан, занимающихся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ФКиС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общ. численности населения (%)</a:t>
                      </a:r>
                    </a:p>
                  </a:txBody>
                  <a:tcPr marL="4021" marR="4021" marT="40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4021" marR="4021" marT="40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4021" marR="4021" marT="40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4021" marR="4021" marT="40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4021" marR="4021" marT="40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4021" marR="4021" marT="40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021" marR="4021" marT="402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городские округа - 10</a:t>
                      </a:r>
                    </a:p>
                  </a:txBody>
                  <a:tcPr marL="4021" marR="4021" marT="40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г.Черемхово</a:t>
                      </a:r>
                    </a:p>
                  </a:txBody>
                  <a:tcPr marL="4021" marR="4021" marT="40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12 821</a:t>
                      </a:r>
                    </a:p>
                  </a:txBody>
                  <a:tcPr marL="4021" marR="4021" marT="402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14 500</a:t>
                      </a:r>
                    </a:p>
                  </a:txBody>
                  <a:tcPr marL="4021" marR="4021" marT="402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</a:p>
                  </a:txBody>
                  <a:tcPr marL="4021" marR="4021" marT="402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</a:p>
                  </a:txBody>
                  <a:tcPr marL="4021" marR="4021" marT="402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021" marR="4021" marT="402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г.Иркутск</a:t>
                      </a:r>
                    </a:p>
                  </a:txBody>
                  <a:tcPr marL="4021" marR="4021" marT="40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164 327</a:t>
                      </a:r>
                    </a:p>
                  </a:txBody>
                  <a:tcPr marL="4021" marR="4021" marT="402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171 695</a:t>
                      </a:r>
                    </a:p>
                  </a:txBody>
                  <a:tcPr marL="4021" marR="4021" marT="402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27,7</a:t>
                      </a:r>
                    </a:p>
                  </a:txBody>
                  <a:tcPr marL="4021" marR="4021" marT="402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28,9</a:t>
                      </a:r>
                    </a:p>
                  </a:txBody>
                  <a:tcPr marL="4021" marR="4021" marT="402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021" marR="4021" marT="402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г.Тулун</a:t>
                      </a:r>
                    </a:p>
                  </a:txBody>
                  <a:tcPr marL="4021" marR="4021" marT="40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10 882</a:t>
                      </a:r>
                    </a:p>
                  </a:txBody>
                  <a:tcPr marL="4021" marR="4021" marT="402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10 938</a:t>
                      </a:r>
                    </a:p>
                  </a:txBody>
                  <a:tcPr marL="4021" marR="4021" marT="402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</a:p>
                  </a:txBody>
                  <a:tcPr marL="4021" marR="4021" marT="402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</a:p>
                  </a:txBody>
                  <a:tcPr marL="4021" marR="4021" marT="402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021" marR="4021" marT="402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Свирск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2 802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3 286</a:t>
                      </a:r>
                    </a:p>
                  </a:txBody>
                  <a:tcPr marL="4021" marR="4021" marT="4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</a:p>
                  </a:txBody>
                  <a:tcPr marL="4021" marR="4021" marT="4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г.Саянск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6 569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9 265</a:t>
                      </a:r>
                    </a:p>
                  </a:txBody>
                  <a:tcPr marL="4021" marR="4021" marT="4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</a:p>
                  </a:txBody>
                  <a:tcPr marL="4021" marR="4021" marT="4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Зима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6 463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6 816</a:t>
                      </a:r>
                    </a:p>
                  </a:txBody>
                  <a:tcPr marL="4021" marR="4021" marT="4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</a:p>
                  </a:txBody>
                  <a:tcPr marL="4021" marR="4021" marT="4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Братск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46 841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47 841</a:t>
                      </a:r>
                    </a:p>
                  </a:txBody>
                  <a:tcPr marL="4021" marR="4021" marT="4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</a:p>
                  </a:txBody>
                  <a:tcPr marL="4021" marR="4021" marT="4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г.Усть-Илимск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14 726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15 751</a:t>
                      </a:r>
                    </a:p>
                  </a:txBody>
                  <a:tcPr marL="4021" marR="4021" marT="4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</a:p>
                  </a:txBody>
                  <a:tcPr marL="4021" marR="4021" marT="4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г.У.-Сибирское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11 493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13 329</a:t>
                      </a:r>
                    </a:p>
                  </a:txBody>
                  <a:tcPr marL="4021" marR="4021" marT="4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marL="4021" marR="4021" marT="4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Ангарск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40 060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40 848</a:t>
                      </a:r>
                    </a:p>
                  </a:txBody>
                  <a:tcPr marL="4021" marR="4021" marT="4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marL="4021" marR="4021" marT="4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районы - 26</a:t>
                      </a:r>
                    </a:p>
                  </a:txBody>
                  <a:tcPr marL="4021" marR="4021" marT="4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021" marR="4021" marT="402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021" marR="4021" marT="402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021" marR="4021" marT="402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021" marR="4021" marT="4021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021" marR="4021" marT="40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Ольхонский район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1 869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2 777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Заларинский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5 986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7 685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Катангский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959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Казач.-Ленский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3 947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4 079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Киренский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4 202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4 206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24,1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Жигаловский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1 740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1 894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Тулунский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5 233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5 709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Мамско-Чуйского р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977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863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Нижнеудинский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11 881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12 054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Усть-Кутское МО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8 970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9 256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Усть-Удинский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1 708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2 480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Слюдянский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7 139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7 192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Черемховский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4 511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4 860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Нижнеилимский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6 844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8 492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Балаганский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934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1 396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Бодайбо и района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2 968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3 025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Качугский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1 596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2 527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15,7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Шелеховский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8 800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9 260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Куйтунский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3 716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3 921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Усть-Илимский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1 868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2 108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Усольский район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6 384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6 676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Тайшетский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7 462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9 658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Иркутский район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11 249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13 948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Чунский район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4 190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4 215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Зиминский район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1 388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1 429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Братский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5 560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5 683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Осинский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5 300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5 507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27,2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27,9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Баяндаевский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2 552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2 655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25,9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Боханский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4 669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5 067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Нукутский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2 868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3 090</a:t>
                      </a:r>
                    </a:p>
                  </a:txBody>
                  <a:tcPr marL="4021" marR="4021" marT="4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Эхирит-Булагатский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5 227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5 593</a:t>
                      </a:r>
                    </a:p>
                  </a:txBody>
                  <a:tcPr marL="4021" marR="4021" marT="4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Аларский р-н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3 737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3 790</a:t>
                      </a:r>
                    </a:p>
                  </a:txBody>
                  <a:tcPr marL="4021" marR="4021" marT="4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Иркутская область </a:t>
                      </a:r>
                    </a:p>
                  </a:txBody>
                  <a:tcPr marL="4021" marR="4021" marT="4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484 812</a:t>
                      </a:r>
                    </a:p>
                  </a:txBody>
                  <a:tcPr marL="4021" marR="4021" marT="4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518 184</a:t>
                      </a:r>
                    </a:p>
                  </a:txBody>
                  <a:tcPr marL="4021" marR="4021" marT="4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</a:p>
                  </a:txBody>
                  <a:tcPr marL="4021" marR="4021" marT="4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021" marR="4021" marT="4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932040" y="476672"/>
          <a:ext cx="4032448" cy="6192687"/>
        </p:xfrm>
        <a:graphic>
          <a:graphicData uri="http://schemas.openxmlformats.org/drawingml/2006/table">
            <a:tbl>
              <a:tblPr/>
              <a:tblGrid>
                <a:gridCol w="2160240"/>
                <a:gridCol w="1872208"/>
              </a:tblGrid>
              <a:tr h="6555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МО, имеющие показатель доли граждан, занимающихся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ФКиС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выше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среднего показателя по Иркутской области 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(14 МО)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2" marR="6262" marT="62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МО, имеющие показатель доли граждан, занимающихся ФКиС,</a:t>
                      </a: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ниже</a:t>
                      </a: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среднего показателя по Иркутской области</a:t>
                      </a: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(28 МО)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2" marR="6262" marT="62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2" marR="6262" marT="6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2" marR="6262" marT="6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г.Черемхово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Зима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г.Иркутск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Братск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г.Тулун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г.Усть-Илимск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Свирск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г.У.-Сибирское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г.Саянск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Ангарск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Ольхонский район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Мамско-Чуйского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Заларинский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Нижнеудинский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Катангский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Усть-Кутское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Казач.-Ленский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Усть-Удинский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Киренский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Слюдянский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Жигаловский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Черемховский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Тулунский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Нижнеилимский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Осинский р-н</a:t>
                      </a:r>
                    </a:p>
                  </a:txBody>
                  <a:tcPr marL="6262" marR="6262" marT="6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Балаганский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Баяндаевский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Бодайбо и района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2" marR="6262" marT="6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Качугский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2" marR="6262" marT="6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Шелеховский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2" marR="6262" marT="6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2" marR="6262" marT="6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Усть-Илимский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2" marR="6262" marT="6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Усольский район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2" marR="6262" marT="6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Тайшетский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2" marR="6262" marT="6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Иркутский район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2" marR="6262" marT="6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Чунский район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2" marR="6262" marT="6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Зиминский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2" marR="6262" marT="6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Братский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2" marR="6262" marT="6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Боханский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2" marR="6262" marT="6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Нукутский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2" marR="6262" marT="6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Эхирит-Булагатский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2" marR="6262" marT="6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1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2" marR="6262" marT="6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Аларский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6262" marR="6262" marT="6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0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Обеспеченность объектами спорта в муниципальных образованиях Иркутской области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1" y="404653"/>
          <a:ext cx="2880320" cy="6344765"/>
        </p:xfrm>
        <a:graphic>
          <a:graphicData uri="http://schemas.openxmlformats.org/drawingml/2006/table">
            <a:tbl>
              <a:tblPr/>
              <a:tblGrid>
                <a:gridCol w="1297244"/>
                <a:gridCol w="527692"/>
                <a:gridCol w="527692"/>
                <a:gridCol w="527692"/>
              </a:tblGrid>
              <a:tr h="3691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Обеспеченность плоскостными спортивными сооружениями в %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3946" marR="3946" marT="3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3946" marR="3946" marT="3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городские округа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г.Черемхово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44,8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47,3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Свирск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33,4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г.Усть-Илимск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г.У.-Сибирское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46" marR="3946" marT="3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г.Саянск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46" marR="3946" marT="3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Ангарск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Зима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Братск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г.Тулун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г.Иркутск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районы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Жигаловский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93,2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Мамско-Чуйского р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73,6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79,6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Чунский район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57,1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60,3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Катангский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58,6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Качугский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56,9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Бодайбо и района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38,4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41,9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Иркутский район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40,6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Балаганский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38,4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40,6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Черемховский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39,7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Зиминский район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Казач.-Ленский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35,3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Тулунский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35,1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Заларинский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71,4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34,9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Братский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60,7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Ольхонский район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Куйтунский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Усть-Удинский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32,4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Усольский район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Усть-Илимский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25,7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Слюдянский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25,7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Тайшетский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Нижнеилимский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Нижнеудинский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Шелеховский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Усть-Кутское МО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Киренский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УОБО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Баяндаевский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125,6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134,9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Осинский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53,3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Нукутский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49,3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Аларский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45,2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Боханский р-н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Эхирит-Булагатский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41,6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44,1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Иркутская область 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75855" y="404650"/>
          <a:ext cx="2736303" cy="6365914"/>
        </p:xfrm>
        <a:graphic>
          <a:graphicData uri="http://schemas.openxmlformats.org/drawingml/2006/table">
            <a:tbl>
              <a:tblPr/>
              <a:tblGrid>
                <a:gridCol w="1318941"/>
                <a:gridCol w="472454"/>
                <a:gridCol w="472454"/>
                <a:gridCol w="472454"/>
              </a:tblGrid>
              <a:tr h="4165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Обеспеченность спортивными залами в %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3946" marR="3946" marT="3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3946" marR="3946" marT="3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городские округа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Свирск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78,6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83,2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г.Черемхово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80,6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Братск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70,2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73,5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г.Саянск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68,1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г.Усть-Илимск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55,5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57,9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Зима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51,3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54,3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г.У.-Сибирское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50,8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53,8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г.Тулун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43,8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46,3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г.Иркутск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Ангарск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34,6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36,2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районы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Жигаловский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213,7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228,6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Катангский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165,3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174,1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Заларинский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127,9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145,2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Мамско-Чуйского р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178,4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137,8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Усть-Кутское МО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120,4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Балаганский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119,6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126,5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Киренский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Братский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111,3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118,3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Качугский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107,7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114,6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Чунский район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Черемховский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95,1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Ольхонский район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Усть-Удинский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91,5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Слюдянский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Усольский район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90,1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Зиминский район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117,7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90,1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Нижнеилимский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86,5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Бодайбо и района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82,6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84,1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Нижнеудинский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80,4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Тулунский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75,1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Казач.-Ленский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Усть-Илимский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71,2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Куйтунский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50,8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Шелеховский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50,2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Тайшетский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51,9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Иркутский район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38,7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УОБО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Баяндаевский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116,2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124,6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Осинский р-н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146,2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157,1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Нукутский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112,7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Аларский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124,5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133,6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Боханский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126,9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140,1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Эхирит-Булагатский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Иркутская область 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67,6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228184" y="404673"/>
          <a:ext cx="2736304" cy="6367107"/>
        </p:xfrm>
        <a:graphic>
          <a:graphicData uri="http://schemas.openxmlformats.org/drawingml/2006/table">
            <a:tbl>
              <a:tblPr/>
              <a:tblGrid>
                <a:gridCol w="1305673"/>
                <a:gridCol w="489628"/>
                <a:gridCol w="451375"/>
                <a:gridCol w="489628"/>
              </a:tblGrid>
              <a:tr h="3673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 ность бассейнами  в %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3946" marR="3946" marT="3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3946" marR="3946" marT="3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городские округа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г.Саянск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27,4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Свирск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46" marR="3946" marT="39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г.Усть-Илимск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г.Черемхово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г.Иркутск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г.У.-Сибирское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Ангарск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г.Тулун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Братск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Зима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районы</a:t>
                      </a:r>
                    </a:p>
                  </a:txBody>
                  <a:tcPr marL="3946" marR="3946" marT="39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Шелеховский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Тайшетский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Братский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Слюдянский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Бодайбо и района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Нижнеилимский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Тулунский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Иркутский район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Усть-Кутское МО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Усольский район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Нижнеудинский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Балаганский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Жигаловский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Заларинский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Зиминский район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Казач.-Ленский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Катангский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Качугский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Киренский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Куйтунский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Мамско-Чуйского р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Ольхонский район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Усть-Илимский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Усть-Удинский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Черемховский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Чунский район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УОБО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Аларский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Баяндаевский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Боханский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Нукутский р-н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Осинский р-н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Эхирит-Булагатский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Иркутская область 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3946" marR="3946" marT="3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46" marR="3946" marT="3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Финансирование физической культуры и спорта в муниципальных образованиях Иркутской области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836720"/>
          <a:ext cx="4032447" cy="5904646"/>
        </p:xfrm>
        <a:graphic>
          <a:graphicData uri="http://schemas.openxmlformats.org/drawingml/2006/table">
            <a:tbl>
              <a:tblPr/>
              <a:tblGrid>
                <a:gridCol w="1962056"/>
                <a:gridCol w="2070391"/>
              </a:tblGrid>
              <a:tr h="510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финансирования:             (30 МО)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финансирования:                (12 МО)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г.Тулун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Ангарск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г.Саянск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Братск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г.У.-Сибирское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г.Черемхово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Свирск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г.Иркутск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г.Усть-Илимск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Мамско-Чуйского р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Зима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Шелеховский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Бодайбо и района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Слюдянский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Ольхонский район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Братский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Катангский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Зиминский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Усть-Кутское МО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Балаганский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Заларинский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Аларский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Жигаловский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Эхирит-Булагатский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Нижнеудинский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Казач.-Ленский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Усть-Илимский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Черемховский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Чунский район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Усольский район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Качугский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Нижнеилимский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Тулунский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Тайшетский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Куйтунский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Иркутский район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Усть-Удинский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Киренский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Нукутский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Баяндаевский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Осинский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Боханский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499992" y="836719"/>
          <a:ext cx="4464496" cy="5904650"/>
        </p:xfrm>
        <a:graphic>
          <a:graphicData uri="http://schemas.openxmlformats.org/drawingml/2006/table">
            <a:tbl>
              <a:tblPr/>
              <a:tblGrid>
                <a:gridCol w="2141996"/>
                <a:gridCol w="2322500"/>
              </a:tblGrid>
              <a:tr h="6601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МО, имеющие показатель финансирования,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выше среднего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показателя финансирования по области (11 МО)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МО, имеющие показатель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финансирования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ниже среднего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показателя финансирования по области (31 МО)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г.Тулун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г.У.-Сибирское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Ангарск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Свирск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г.Саянск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г.Усть-Илимск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Бодайбо и района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Братск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Ольхонский район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г.Черемхово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Катангский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Зима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Мамско-Чуйского р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г.Иркутск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Усть-Кутское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Жигаловский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Заларинский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Шелеховский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Нукутский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Нижнеудинский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Баяндаевский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Казач.-Ленский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Усть-Илимский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Черемховский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Слюдянский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Чунский район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Усольский район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Качугский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Нижнеилимский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Тулунский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Братский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Тайшетский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Куйтунский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Иркутский район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Усть-Удинский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Киренский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Зиминский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Балаганский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Осинский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Аларский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Боханский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Эхирит-Булагатский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37" marR="5637" marT="5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Государственная поддержка развития детско-юношеского спорта Иркутской области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 2016 году открыто областное государственное бюджетное учреждение «Областная специализированная спортивная школа по хоккею с мячом». В настоящее время идет набор мальчиков и девочек в спортивно-оздоровительные группы с 6 лет и группы начальной подготовки с 8 лет. В муниципальных образованиях Иркутской области (Свирск, Тулун, Братск, Усть-Илимск, Усть-Кут, Железногорск, Бодайбо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Шелехов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производится основной набор детей и тренерских кадров. В течение 2017 года планируется набрать более 700 детей. В каждом городе будут созданы команды девочек и мальчиков по хоккею с мячом.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января 2017 года на базе областного государственного казенного учреждения «Спортивная школа «Юный динамовец» открыто отделение шахмат - «Шахматный центр Анатолия Карпова», в отделении под руководством трех тренеров к концу отчетного периода будут заниматься 50 детей.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sibscana.com/upload/cats/8A04924F4EA1-1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25144"/>
            <a:ext cx="3528392" cy="1944216"/>
          </a:xfrm>
          <a:prstGeom prst="rect">
            <a:avLst/>
          </a:prstGeom>
          <a:noFill/>
        </p:spPr>
      </p:pic>
      <p:pic>
        <p:nvPicPr>
          <p:cNvPr id="6148" name="Picture 4" descr="http://sibscana.com/upload/cats/0E7019C34AA9-50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25144"/>
            <a:ext cx="374441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556792"/>
          <a:ext cx="8856984" cy="4933936"/>
        </p:xfrm>
        <a:graphic>
          <a:graphicData uri="http://schemas.openxmlformats.org/drawingml/2006/table">
            <a:tbl>
              <a:tblPr/>
              <a:tblGrid>
                <a:gridCol w="216024"/>
                <a:gridCol w="4269214"/>
                <a:gridCol w="924643"/>
                <a:gridCol w="924643"/>
                <a:gridCol w="1370332"/>
                <a:gridCol w="1152128"/>
              </a:tblGrid>
              <a:tr h="2453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Целевые ориентиры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года 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Целевые значения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показателя   на 2017 год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Целевое значение показателя                      к 2020 году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граждан Иркутской области, систематически занимающихся физической культурой и спортом, в общей численности населения, %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23,1%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25,5%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обеспеченности населения спортивными сооружениями исходя из единовременной пропускной способности</a:t>
                      </a:r>
                      <a:endParaRPr lang="ru-RU" sz="1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28,5%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33,9%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граждан, занимающихся физической культурой и спортом по месту работы, в общей численности населения, занятого в экономике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9,9%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6,1%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4,0%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4,0%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4,1%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обучающихся и студентов, систематически занимающихся физической культурой и спортом, в общей численности обучающихся и студентов 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49,5%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54,94%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87624" y="188641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показатели государственной программы Российской Федерации                         «Развитие физической культуры и спорта» и государственной программы Иркутской области «Развитие физической культуры и спорта»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2014-2020 годы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Улучшение спортивной инфраструктуры Иркутской области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666663"/>
            <a:ext cx="871296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2013-2014 год построены и введены в эксплуатацию шесть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2013 году - 3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п. Усть-Ордынский, с. Оса, п. Бохан;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2014 году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3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ФОКа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в г.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Слюдянке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с. Баяндай, п.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Качуг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с 2015 года ведется строительство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ФОКа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в г. Нижнеудинск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е, ввод объекта в эксплуатацию планируется в 2017 году.;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2016 году начато строительство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городе Тулуне, поселке Тыреть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Заларинского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и в деревне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Татхал-Онгой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Нукутского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2017 году строятся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п. Алексеевск Киренского района, п.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Белореченский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Усольского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и г. Бодайбо.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2017 году запланировано завершение строительства 7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начатых 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2016-2017 годах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предполагается строительство 28 плоскостных спортивных объектов: 7 хоккейных кортов и 21 многофункциональная спортивная площадки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d.dryukov-filatov\Desktop\Работа\Министерство по ФКСиМП\Документы по министерству\Довгалева\фотки\фок усть-ордынский\DSC01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65104"/>
            <a:ext cx="3024336" cy="2232248"/>
          </a:xfrm>
          <a:prstGeom prst="rect">
            <a:avLst/>
          </a:prstGeom>
          <a:noFill/>
        </p:spPr>
      </p:pic>
      <p:pic>
        <p:nvPicPr>
          <p:cNvPr id="1029" name="Picture 5" descr="C:\Users\d.dryukov-filatov\Desktop\Работа\Министерство по ФКСиМП\Документы по министерству\Довгалева\фотки\ФОК поселок Бохан_ФОТО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365104"/>
            <a:ext cx="2736304" cy="2232248"/>
          </a:xfrm>
          <a:prstGeom prst="rect">
            <a:avLst/>
          </a:prstGeom>
          <a:noFill/>
        </p:spPr>
      </p:pic>
      <p:pic>
        <p:nvPicPr>
          <p:cNvPr id="1030" name="Picture 6" descr="C:\Users\d.dryukov-filatov\Desktop\Работа\Министерство по ФКСиМП\Документы по министерству\Довгалева\фотки\ФОК поселок Бохан_ФОТО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65104"/>
            <a:ext cx="3096344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Финансирование физической культуры и спорта из средств бюджета Иркутской области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340769"/>
          <a:ext cx="8352928" cy="1261872"/>
        </p:xfrm>
        <a:graphic>
          <a:graphicData uri="http://schemas.openxmlformats.org/drawingml/2006/table">
            <a:tbl>
              <a:tblPr/>
              <a:tblGrid>
                <a:gridCol w="2582780"/>
                <a:gridCol w="1925070"/>
                <a:gridCol w="1969337"/>
                <a:gridCol w="1875741"/>
              </a:tblGrid>
              <a:tr h="192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Направление расходов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2017 с учетом доп.июня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прирост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Заработная плата с учетом начислений подведомственных учреждений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357 308,7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393 696,5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10,18%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Арендная плата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30 065,7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50 382,1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67,57%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Командирование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67 339,3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90 086,6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33,78%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2852936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Финансовые расходы министерства спорта Иркутской области, с подведомственными учреждениями на 2017 год, с учетом корректировки бюджета в июне 2017 года год составят 899614,4 тыс.руб., в том числе расходы подведомственных учреждений на заработную плату 393 696,5 тыс. руб., аренда спортивных сооружений - 50 382,1 тыс.руб. - на участие в соревнованиях и тренировочных мероприятиях  –  </a:t>
            </a:r>
          </a:p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90 086,6  тыс. руб., на материально-техническое обеспечение предусмотрено </a:t>
            </a:r>
          </a:p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(с учетом субсидии из федерального бюджета) – 124 151,5 тыс. руб. </a:t>
            </a:r>
          </a:p>
          <a:p>
            <a:pPr lvl="0" algn="ctr"/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представленной информации наглядно видно, что 43,8 % расходов идут на заработную плату, на аренду спортивных сооружений - 5,6%, 10 % на участие в соревнованиях и тренировочных мероприятиях, на материально-техническое обеспечение  13,8 %. 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целью обеспечения условий для развития массового спорта Правительством Иркутской области, депутатским корпусом региона принято решение о выделении в 2017 году 25,0 млн. рублей на предоставление субсидий местным бюджетам.</a:t>
            </a:r>
          </a:p>
          <a:p>
            <a:pPr lvl="0" algn="ctr"/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39552" y="4621584"/>
            <a:ext cx="8064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Дополнительные физкультурно-массовые мероприятия Иркутской области на 2017 год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39552" y="4621584"/>
            <a:ext cx="8064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96753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Спартакиада  среди детей-сирот и детей, оставшихся без попечения родителей Иркутской области (октябрь - ноябрь);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Фестиваль Всероссийского физкультурно-спортивного комплекса "Готов к труду и обороне" (ГТО) среди детей-сирот и детей, оставшихся без попечения родителей (сентябрь);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Спартакиада среди дворовых команд Иркутской области (октябрь),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Летние сельские игры (30 июня – 2 июля);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Соревнования по различным видам спорта, приуроченные к Дню физкультурника (август), Дню России (12 июня);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Спартакиада трудовых коллективов Иркутской области;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Спартакиада национальных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неолимпийских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видов спорта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.dryukov-filatov\Desktop\Всероссийские зимние сельские\Дрюкову фото\IMG_2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653136"/>
            <a:ext cx="2808312" cy="1728192"/>
          </a:xfrm>
          <a:prstGeom prst="rect">
            <a:avLst/>
          </a:prstGeom>
          <a:noFill/>
        </p:spPr>
      </p:pic>
      <p:pic>
        <p:nvPicPr>
          <p:cNvPr id="7" name="Picture 5" descr="C:\Users\a.avdeev\Desktop\презентация\f4b22122729a555bd37187508b5-700-95-bFFFFFF-t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2808312" cy="1800200"/>
          </a:xfrm>
          <a:prstGeom prst="rect">
            <a:avLst/>
          </a:prstGeom>
          <a:noFill/>
        </p:spPr>
      </p:pic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653136"/>
            <a:ext cx="2880320" cy="187220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Министерство спорта Иркутской области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08920"/>
            <a:ext cx="7854696" cy="22722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 smtClean="0"/>
          </a:p>
          <a:p>
            <a:endParaRPr lang="ru-RU" sz="3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7397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Без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26035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188641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3961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Численность и доля населения, занимающегося физической культурой и спортом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возрастной категории  от 3  до 14 лет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245636"/>
          <a:ext cx="8599318" cy="2975453"/>
        </p:xfrm>
        <a:graphic>
          <a:graphicData uri="http://schemas.openxmlformats.org/drawingml/2006/table">
            <a:tbl>
              <a:tblPr/>
              <a:tblGrid>
                <a:gridCol w="1268539"/>
                <a:gridCol w="893494"/>
                <a:gridCol w="893494"/>
                <a:gridCol w="1408969"/>
                <a:gridCol w="1368152"/>
                <a:gridCol w="1368152"/>
                <a:gridCol w="1368152"/>
                <a:gridCol w="30366"/>
              </a:tblGrid>
              <a:tr h="149385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населения Иркутской области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статистические данные  с сайта службы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статистики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Иркутской области)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занимающихся физической культурой и спортом                             (статистические данные формы  № 1-ФК, Раздел 2, стр. 15, графы 5,6,7,8,9,10))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граждан, систематически занимающихся физической культурой и спортом в общей численности населения Иркутской области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6716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возрасте: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01.01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01.01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2016*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3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3-х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14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417314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373721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174151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176539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490" marR="50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G:\Можин 05.11.2011г\Р.С\1 Программа спорт.резерв\От Егоровой\Фотографии_базовые виды спорта\Прыжки на батут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65104"/>
            <a:ext cx="2787204" cy="221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G:\Можин 05.11.2011г\Р.С\1 Программа спорт.резерв\От Егоровой\Фотографии_базовые виды спорта\Гимнастика художественная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365104"/>
            <a:ext cx="2880320" cy="22322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3" descr="G:\Можин 05.11.2011г\Р.С\1 Программа спорт.резерв\От Егоровой\Фотографии_базовые виды спорта\Тхэквонд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65103"/>
            <a:ext cx="2736304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ЧИСЛО ОРГАНИЗАЦИЙ, ОСУЩЕСТВЛЯЮЩИХ ДЕЯТЕЛЬНОСТЬ В ОБЛАСТИ ДЕТСКО-ЮНОШЕСКРОГО СПОРТА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году увеличено количество организаций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83568" y="1412776"/>
          <a:ext cx="784887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558924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них: органов управления образования – 33 учреждения; органов управления в сфере физической культуры и спорта – 34 учреждения; других организаций – 3 учреждения.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ВИДОВ СПОРТА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Увеличение в 2016 году на 1 вид спорта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83568" y="1700808"/>
          <a:ext cx="784887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ЧИСЛО ОТДЕЛЕНИЙ ПО ВИДАМ СПОРТА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отделений в 2016 на 32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83568" y="1844824"/>
          <a:ext cx="78488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ЧИСЛЕННОСТЬ ЗАНИМАЮЩИХСЯ В ДЕТСКО-ЮНОШЕСКИХ ШКОЛАХ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Увеличение численности занимающихся в 2016 году на этапах подготовки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1 491 обучающийся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83568" y="1700808"/>
          <a:ext cx="784887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ЧИСЛЕННОСТЬ ЗАНИМАЮЩИХСЯ 6-15 ЛЕТНЕГО ВОЗРАСТА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Увеличение численности занимающихся 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6-15 лет в 2016 году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2 481 человек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83568" y="1772816"/>
          <a:ext cx="78488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ЧИСЛА ЗАНИМАЮЩИХСЯ СПОРТСМЕНОВ-РАЗРЯДНИКОВ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Сокращение численности спортсменов-разрядников в 2016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516 человек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11560" y="1700808"/>
          <a:ext cx="784887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1281</TotalTime>
  <Words>2594</Words>
  <Application>Microsoft Office PowerPoint</Application>
  <PresentationFormat>Экран (4:3)</PresentationFormat>
  <Paragraphs>1252</Paragraphs>
  <Slides>23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Министерство спорта Иркутской области</vt:lpstr>
      <vt:lpstr>Презентация PowerPoint</vt:lpstr>
      <vt:lpstr>Презентация PowerPoint</vt:lpstr>
      <vt:lpstr>    ЧИСЛО ОРГАНИЗАЦИЙ, ОСУЩЕСТВЛЯЮЩИХ ДЕЯТЕЛЬНОСТЬ В ОБЛАСТИ ДЕТСКО-ЮНОШЕСКРОГО СПОРТА  В 2016 году увеличено количество организаций </vt:lpstr>
      <vt:lpstr>КОЛИЧЕСТВО ВИДОВ СПОРТА  Увеличение в 2016 году на 1 вид спорта </vt:lpstr>
      <vt:lpstr>ЧИСЛО ОТДЕЛЕНИЙ ПО ВИДАМ СПОРТА  Увеличение количества отделений в 2016 на 32  </vt:lpstr>
      <vt:lpstr>ЧИСЛЕННОСТЬ ЗАНИМАЮЩИХСЯ В ДЕТСКО-ЮНОШЕСКИХ ШКОЛАХ Увеличение численности занимающихся в 2016 году на этапах подготовки  на 1 491 обучающийся </vt:lpstr>
      <vt:lpstr>ЧИСЛЕННОСТЬ ЗАНИМАЮЩИХСЯ 6-15 ЛЕТНЕГО ВОЗРАСТА  Увеличение численности занимающихся   6-15 лет в 2016 году  на 2 481 человек </vt:lpstr>
      <vt:lpstr>ИЗ ЧИСЛА ЗАНИМАЮЩИХСЯ СПОРТСМЕНОВ-РАЗРЯДНИКОВ  Сокращение численности спортсменов-разрядников в 2016  на 516 человек </vt:lpstr>
      <vt:lpstr>АДМИНИСТРАТИВНЫЕ РАБОТНИКИ И СПЕЦИАЛИСТЫ  Сокращение в 2016  году административных работников и специалистов  на 219 человек </vt:lpstr>
      <vt:lpstr>ЧИСЛЕННОСТЬ ТРЕНЕРСКО-ПРЕПОДАВАТЕЛЬСКОГО СОСТАВА  (ШТАТНЫЕ ТРЕНЕРЫ)  Увеличение численности тренерско-преподавательского состава  в 2016 году на 19 человек </vt:lpstr>
      <vt:lpstr>Для занятий спортом обучающимися   детско-юношеских спортивных школ используются  </vt:lpstr>
      <vt:lpstr>Адаптивная физическая культура и спорт в детско-юношеских  спортивных школах </vt:lpstr>
      <vt:lpstr>ПОВЫШЕНИЕ ПОКАЗАТЕЛЕЙ ПО ГОРОДАМ И МУНИЦИПАЛЬНЫМ ОБРАЗОВАНИЯМ  НА 1 ЯНВАРЯ 2017 ГОДА ПО СРАВНЕНИЮ С 1 ЯНВАРЯ 2016 ГОДА</vt:lpstr>
      <vt:lpstr>СНИЖЕНИЕ ПОКАЗАТЕЛЕЙ ПО ГОРОДАМ И МУНИЦИПАЛЬНЫМ ОБРАЗОВАНИЯМ  НА 1 ЯНВАРЯ 2017 ГОДА ПО СРАВНЕНИЮ С 1 ЯНВАРЯ 2016 ГОДА</vt:lpstr>
      <vt:lpstr>Презентация PowerPoint</vt:lpstr>
      <vt:lpstr>Презентация PowerPoint</vt:lpstr>
      <vt:lpstr>Презентация PowerPoint</vt:lpstr>
      <vt:lpstr>Государственная поддержка развития детско-юношеского спорта Иркутской области</vt:lpstr>
      <vt:lpstr>Улучшение спортивной инфраструктуры Иркутской области</vt:lpstr>
      <vt:lpstr>Финансирование физической культуры и спорта из средств бюджета Иркутской области</vt:lpstr>
      <vt:lpstr>Дополнительные физкультурно-массовые мероприятия Иркутской области на 2017 год</vt:lpstr>
      <vt:lpstr>Министерство спорта Иркутской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t.kushnarenko</dc:creator>
  <cp:lastModifiedBy>Administrator</cp:lastModifiedBy>
  <cp:revision>132</cp:revision>
  <dcterms:created xsi:type="dcterms:W3CDTF">2016-04-20T08:32:35Z</dcterms:created>
  <dcterms:modified xsi:type="dcterms:W3CDTF">2017-06-07T05:36:39Z</dcterms:modified>
</cp:coreProperties>
</file>