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6" r:id="rId2"/>
    <p:sldId id="287" r:id="rId3"/>
    <p:sldId id="350" r:id="rId4"/>
    <p:sldId id="348" r:id="rId5"/>
    <p:sldId id="360" r:id="rId6"/>
    <p:sldId id="352" r:id="rId7"/>
    <p:sldId id="353" r:id="rId8"/>
    <p:sldId id="342" r:id="rId9"/>
    <p:sldId id="344" r:id="rId10"/>
    <p:sldId id="346" r:id="rId11"/>
    <p:sldId id="361" r:id="rId12"/>
    <p:sldId id="366" r:id="rId13"/>
    <p:sldId id="368" r:id="rId14"/>
    <p:sldId id="356" r:id="rId15"/>
    <p:sldId id="363" r:id="rId16"/>
    <p:sldId id="364" r:id="rId17"/>
    <p:sldId id="367" r:id="rId18"/>
    <p:sldId id="369" r:id="rId19"/>
    <p:sldId id="362" r:id="rId20"/>
    <p:sldId id="365" r:id="rId21"/>
    <p:sldId id="358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77" autoAdjust="0"/>
  </p:normalViewPr>
  <p:slideViewPr>
    <p:cSldViewPr>
      <p:cViewPr varScale="1">
        <p:scale>
          <a:sx n="82" d="100"/>
          <a:sy n="82" d="100"/>
        </p:scale>
        <p:origin x="-24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6" y="-108"/>
      </p:cViewPr>
      <p:guideLst>
        <p:guide orient="horz" pos="312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A96DA-5B41-476E-A12E-C1EBE6ADBE48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7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D0D3E-E713-4888-AA24-1DB6F5DE9BC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81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финансового органа следующие бюджетные полномочия:</a:t>
            </a:r>
          </a:p>
          <a:p>
            <a:endParaRPr lang="ru-RU" sz="14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осуществляет составление проекта районного бюджета и подготовку документов и материалов, представляемых в Думу района одновременно с проектом решения о районном бюджете;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организует исполнение районного бюджета;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составляет и представляет отчет о кассовом исполнении районного бюджета в порядке, установленном Министерством финансов Российской Федерации.</a:t>
            </a:r>
          </a:p>
          <a:p>
            <a:endParaRPr lang="ru-RU" b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Думы ИРМО следующие бюджетные полномочия:</a:t>
            </a:r>
          </a:p>
          <a:p>
            <a:endParaRPr lang="ru-RU" sz="14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рассматривает и утверждает районный бюджет и годовой отчет об его исполнении;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осуществляет контроль в ходе рассмотрения отдельных вопросов исполнения районного бюджета на своих заседаниях комиссий, рабочих групп Думы района, в ходе проводимых Думой района слушаний и в связи с депутатскими запросами;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определяет порядок организации и проведения публичных слушаний по проекту районного бюджета и отчету об его исполнении;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формирует и определяет правовой статус органов внешнего муниципального финансового контроля ИРМО</a:t>
            </a:r>
            <a:endParaRPr lang="ru-RU" b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со структурой бюджетного законодательства верховенство признается за Бюджетным Кодексом,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все прочие правовые акты принимаются в соответствии с Бюджетным Кодексом и не могут противоречить ему.</a:t>
            </a:r>
          </a:p>
          <a:p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К таким нормативным документам относятся для уровня муниципального образования:</a:t>
            </a:r>
          </a:p>
          <a:p>
            <a:pPr>
              <a:buFontTx/>
              <a:buChar char="-"/>
            </a:pPr>
            <a:r>
              <a:rPr lang="ru-RU" sz="14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муниципальные правовые акты представительных органов муниципальных образований о местных бюджетах;</a:t>
            </a:r>
          </a:p>
          <a:p>
            <a:pPr>
              <a:buFontTx/>
              <a:buNone/>
            </a:pPr>
            <a:r>
              <a:rPr lang="ru-RU" sz="14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муниципальные правовые акты представительных органов муниципальных образований, регулирующие бюджетные правоотношения.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бюджетным правоотношениям, в целях регулирования которых принимаются </a:t>
            </a:r>
            <a:r>
              <a:rPr lang="ru-RU" sz="14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муниципальные правовые акты представительных органов муниципальных образований, относятся:</a:t>
            </a:r>
          </a:p>
          <a:p>
            <a:r>
              <a:rPr lang="ru-RU" sz="14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отношения, возникающие между субъектами бюджетных правоотношений в процессе формирования доходов и осуществления расходов бюджетов бюджетной системы Российской Федерации, осуществления государственных и муниципальных заимствований, регулирования государственного и муниципального долга;</a:t>
            </a:r>
          </a:p>
          <a:p>
            <a:r>
              <a:rPr lang="ru-RU" sz="14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отношения, возникающие между субъектами бюджетных правоотношений в процессе составления и рассмотрения проектов бюджетов бюджетной системы Российской Федерации, утверждения и исполнения бюджетов бюджетной системы Российской Федерации, контроля за их исполнением, осуществления бюджетного учета, составления, рассмотрения и утверждения бюджетной отчетности.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Положение о бюджетном процессе – это муниципальный правовой акт, принимаемый представительным органом местного самоуправления в целях регулирования бюджетных правоотношений.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Бюджетные правоотношения, которые регулируются положением, вытекают из определения бюджетного процесса.</a:t>
            </a:r>
          </a:p>
          <a:p>
            <a:endParaRPr lang="ru-RU" sz="14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Бюджетный процесс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регламентируемая законодательством Российской Федерации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Бюджетный процесс РФ описан в части 3 БК РФ.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285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Исходя из 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бюджетных правоотношений, основные разделы,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Положения о бюджетном процессе ИРМО, следующие: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участники бюджетного процесса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ИРМО и их  полномочия;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составление проекта районного бюджета;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рассмотрение и утверждение районного бюджета;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внесение изменений в решение о районном бюджете;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исполнение  районного бюджета;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составление, внешняя проверка, рассмотрение и утверждение бюджетной отчетности ИРМО;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муниципальный финансовый контроль.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участников бюджетного процесса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глава муниципального образования;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дума муниципального образования;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администрация МО;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органы муниципального финансового контроля 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финансовый орган МО;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-главные распорядители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распорядители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бюджетных средств;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главные администраторы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администраторы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доходов бюджета;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-главные администраторы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администраторы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источников финансирования дефицита бюджета;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получатели бюджетных средств.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БК РФ статья 152.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Каждый участник бюджетного процесса обладает бюджетными полномочиями.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БК</a:t>
            </a:r>
            <a:r>
              <a:rPr lang="ru-RU" sz="1400" baseline="0" dirty="0" smtClean="0">
                <a:latin typeface="Times New Roman" pitchFamily="18" charset="0"/>
                <a:cs typeface="Times New Roman" pitchFamily="18" charset="0"/>
              </a:rPr>
              <a:t> РФ бюджетные полномочия – это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установленные бюджетным Кодексом и принятыми в соответствии с ним правовыми актами, права и обязанности органов местного самоуправления и иных участников бюджетного процесса.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 установленных бюджетных полномочий вытекают функции, которые выполняет тот или иной орган местного самоуправления или структурное подразделение.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400" baseline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Для администрации МО следующие бюджетные полномочия: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обеспечивает составление проекта бюджета;</a:t>
            </a:r>
          </a:p>
          <a:p>
            <a:pPr>
              <a:buFontTx/>
              <a:buChar char="-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обеспечивает исполнение бюджета и составление бюджетной отчетности;</a:t>
            </a:r>
          </a:p>
          <a:p>
            <a:pPr>
              <a:buFontTx/>
              <a:buChar char="-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представляет отчет об исполнении бюджета на утверждение представительного органа.</a:t>
            </a:r>
          </a:p>
          <a:p>
            <a:endParaRPr lang="ru-RU" baseline="0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D0D3E-E713-4888-AA24-1DB6F5DE9BC8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D2A9C20-55A2-4385-8AAB-B47F7CF43DA9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12793B1-360D-456D-A616-CA3166353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9C20-55A2-4385-8AAB-B47F7CF43DA9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93B1-360D-456D-A616-CA31663539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9C20-55A2-4385-8AAB-B47F7CF43DA9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93B1-360D-456D-A616-CA3166353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9C20-55A2-4385-8AAB-B47F7CF43DA9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93B1-360D-456D-A616-CA3166353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D2A9C20-55A2-4385-8AAB-B47F7CF43DA9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12793B1-360D-456D-A616-CA3166353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9C20-55A2-4385-8AAB-B47F7CF43DA9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93B1-360D-456D-A616-CA3166353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9C20-55A2-4385-8AAB-B47F7CF43DA9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93B1-360D-456D-A616-CA3166353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9C20-55A2-4385-8AAB-B47F7CF43DA9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93B1-360D-456D-A616-CA3166353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9C20-55A2-4385-8AAB-B47F7CF43DA9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93B1-360D-456D-A616-CA3166353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9C20-55A2-4385-8AAB-B47F7CF43DA9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93B1-360D-456D-A616-CA3166353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A9C20-55A2-4385-8AAB-B47F7CF43DA9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93B1-360D-456D-A616-CA3166353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2A9C20-55A2-4385-8AAB-B47F7CF43DA9}" type="datetimeFigureOut">
              <a:rPr lang="ru-RU" smtClean="0"/>
              <a:pPr/>
              <a:t>26.09.2019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2793B1-360D-456D-A616-CA3166353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3786214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Бюджетный процесс в Иркутском районном муниципальном образовании.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Бюджетные полномочия Думы Иркутского района в части рассмотрения и утверждения районного бюджета.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051720" y="5229200"/>
            <a:ext cx="6858000" cy="114300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Председатель Комитета по финансам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Зайкова Анна Владимировна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Бюджетные полномочия  финансового органа ИРМО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57592" cy="500976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осуществляет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составление проекта районного бюджета и подготовку документов и материалов, представляемых в Думу района одновременно с проектом решения о районном бюджете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организует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исполнение районного бюджета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составляет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представляет отчет о кассовом исполнении районного бюджета в порядке, установленном Министерством финансов Российской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Бюджетные полномочия  Думы района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57592" cy="5009768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рассматривает и утверждает районный бюджет и годовой отчет об его исполнении;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осуществляет контроль в ходе рассмотрения отдельных вопросов исполнения районного бюджета на своих заседаниях комиссий, рабочих групп Думы района, в ходе проводимых Думой района слушаний и в связи с депутатскими запросами;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определяет порядок организации и проведения публичных слушаний по проекту районного бюджета и отчету об его исполнении;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формирует и определяет правовой статус органов внешнего муниципального финансового контроля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ИРМО.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/>
              <a:t>Рассмотрение и утверждение районного бюджета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57592" cy="5009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Положения о бюджетном процесс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15. Содержание проекта решения о районном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бюджете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16. Документы и материалы, представляемые одновременно с проектом районного бюджета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17. Внесение проекта решения о районном бюджете на рассмотрение Думы района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18. Рассмотрение проекта решения о районном бюджете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2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/>
              <a:t>Рассмотрение и утверждение районного бюджета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23528" y="1168808"/>
            <a:ext cx="8640960" cy="56886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. В течение следующего рабочего дня со дня внесения проекта решения о районном бюджете в Думу района председатель Думы района направляет его в КСП района для проведения экспертизы.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4. Внесенный проект решения о районном бюджете с заключением КСП района направляется Думой района на рассмотрение постоянной депутатской комиссии по бюджетной, финансово-экономической политике и муниципальной собственности.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5. Дума района рассматривает проект решения о районном бюджете в течение 10 календарных дней с момента получения заключения от КСП района в одном чтении.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6. В случае возникновения несогласованных вопросов по проекту решения о районном бюджете либо отклонения проекта решения о районном бюджете создается согласительная комиссия, в которую входят представители администрации ИРМО и Думы района на паритетных началах.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Согласительная комиссия рассматривает спорные вопросы в течение 3 календарных дней. Согласительная комиссия принимает решение путем голосования. Решение считается принятым, если за него проголосовало более двух третей присутствующих членов комиссии.</a:t>
            </a:r>
          </a:p>
          <a:p>
            <a:pPr marL="0" indent="0"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7. Проект решения о районном бюджете рассматривается и утверждается Думой района с учетом времени работы согласительной комиссии в срок, не превышающий 13 календарных дней со дня направления заключения КСП района на проект решения о районном бюджете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9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Рассмотрение и утверждение районного бюджета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blackWhite">
          <a:xfrm>
            <a:off x="323528" y="1352476"/>
            <a:ext cx="8555878" cy="564356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бюджета Иркутского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blackWhite">
          <a:xfrm>
            <a:off x="467544" y="1905124"/>
            <a:ext cx="8136904" cy="659780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Комитет по финансам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Иркутского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района, </a:t>
            </a:r>
          </a:p>
          <a:p>
            <a:pPr algn="ctr"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Вносит в Думу района Мэр Иркутского района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срок до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ноября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blackWhite">
          <a:xfrm>
            <a:off x="382337" y="3140968"/>
            <a:ext cx="8555879" cy="432048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Рассмотрение проекта бюджета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blackWhite">
          <a:xfrm>
            <a:off x="526479" y="3687650"/>
            <a:ext cx="8280920" cy="808573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Контрольно-счетная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палата Иркутского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 готовит заключение в</a:t>
            </a:r>
          </a:p>
          <a:p>
            <a:pPr algn="ctr"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течение 20 дней, рассматривается на заседании постоянной комиссии </a:t>
            </a:r>
          </a:p>
          <a:p>
            <a:pPr algn="ctr"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Думы района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blackWhite">
          <a:xfrm>
            <a:off x="388999" y="5020887"/>
            <a:ext cx="8555879" cy="465212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бюджета Иркутского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blackWhite">
          <a:xfrm>
            <a:off x="683568" y="5486098"/>
            <a:ext cx="8123831" cy="751213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Утверждается решением Думы Иркутского района в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течение 10 дней с даты</a:t>
            </a:r>
          </a:p>
          <a:p>
            <a:pPr algn="ctr"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получения заключения КСП района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407396" y="2708920"/>
            <a:ext cx="519086" cy="43204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41924" y="4588839"/>
            <a:ext cx="519086" cy="43204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Проект бюджета района на 2019-2021 годы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57592" cy="500976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Calibri" pitchFamily="34" charset="0"/>
              </a:rPr>
              <a:t>15 ноября 2018 года</a:t>
            </a:r>
          </a:p>
          <a:p>
            <a:pPr lvl="1"/>
            <a:r>
              <a:rPr lang="ru-RU" sz="1900" b="1" dirty="0">
                <a:latin typeface="Calibri" pitchFamily="34" charset="0"/>
              </a:rPr>
              <a:t>Внесен в Думу Иркутского района </a:t>
            </a:r>
            <a:r>
              <a:rPr lang="ru-RU" sz="1900" dirty="0">
                <a:latin typeface="Calibri" pitchFamily="34" charset="0"/>
              </a:rPr>
              <a:t>(п. 1 ст. 185 БК РФ, ст. 17 Положения о бюджетном процессе в Иркутском районном муниципальном образовании) </a:t>
            </a:r>
          </a:p>
          <a:p>
            <a:r>
              <a:rPr lang="ru-RU" dirty="0">
                <a:latin typeface="Calibri" pitchFamily="34" charset="0"/>
              </a:rPr>
              <a:t>20 ноября 2018 года</a:t>
            </a:r>
          </a:p>
          <a:p>
            <a:pPr lvl="1"/>
            <a:r>
              <a:rPr lang="ru-RU" sz="2100" b="1" dirty="0">
                <a:latin typeface="Calibri" pitchFamily="34" charset="0"/>
              </a:rPr>
              <a:t>Назначены публичные слушания </a:t>
            </a:r>
            <a:r>
              <a:rPr lang="ru-RU" sz="2100" dirty="0">
                <a:latin typeface="Calibri" pitchFamily="34" charset="0"/>
              </a:rPr>
              <a:t>(п. 3 ст. 28 Федерального закона №131-ФЗ, п. 3 ст. </a:t>
            </a:r>
            <a:r>
              <a:rPr lang="en-US" sz="2100" dirty="0">
                <a:latin typeface="Calibri" pitchFamily="34" charset="0"/>
              </a:rPr>
              <a:t>18</a:t>
            </a:r>
            <a:r>
              <a:rPr lang="ru-RU" sz="2100" dirty="0">
                <a:latin typeface="Calibri" pitchFamily="34" charset="0"/>
              </a:rPr>
              <a:t> Положения о бюджетном процессе в Иркутском районном муниципальном образовании)</a:t>
            </a:r>
          </a:p>
          <a:p>
            <a:r>
              <a:rPr lang="ru-RU" dirty="0">
                <a:latin typeface="Calibri" pitchFamily="34" charset="0"/>
              </a:rPr>
              <a:t>23</a:t>
            </a:r>
            <a:r>
              <a:rPr lang="en-US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ноября 2018 года</a:t>
            </a:r>
          </a:p>
          <a:p>
            <a:pPr lvl="1"/>
            <a:r>
              <a:rPr lang="ru-RU" sz="2100" b="1" dirty="0">
                <a:latin typeface="Calibri" pitchFamily="34" charset="0"/>
              </a:rPr>
              <a:t>Проект бюджета Иркутского районного муниципального образования опубликован в газете «Ангарские огни» </a:t>
            </a:r>
            <a:r>
              <a:rPr lang="en-US" sz="2100" dirty="0">
                <a:latin typeface="Calibri" pitchFamily="34" charset="0"/>
              </a:rPr>
              <a:t>(</a:t>
            </a:r>
            <a:r>
              <a:rPr lang="ru-RU" sz="2100" dirty="0">
                <a:latin typeface="Calibri" pitchFamily="34" charset="0"/>
              </a:rPr>
              <a:t>п. 3.4. Положения о публичных слушаниях в Иркутском районном муниципальном образовании)</a:t>
            </a:r>
            <a:endParaRPr lang="en-US" sz="2100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3 декабря 2018 года</a:t>
            </a:r>
          </a:p>
          <a:p>
            <a:pPr lvl="1"/>
            <a:r>
              <a:rPr lang="ru-RU" sz="2100" b="1" dirty="0">
                <a:solidFill>
                  <a:schemeClr val="tx1"/>
                </a:solidFill>
                <a:latin typeface="Calibri" pitchFamily="34" charset="0"/>
              </a:rPr>
              <a:t>Заключение Контрольно-счетной палаты Иркутского района </a:t>
            </a:r>
            <a:r>
              <a:rPr lang="ru-RU" sz="2100" dirty="0">
                <a:solidFill>
                  <a:schemeClr val="tx1"/>
                </a:solidFill>
                <a:latin typeface="Calibri" pitchFamily="34" charset="0"/>
              </a:rPr>
              <a:t>(п. 2 ст. </a:t>
            </a:r>
            <a:r>
              <a:rPr lang="en-US" sz="2100" dirty="0">
                <a:solidFill>
                  <a:schemeClr val="tx1"/>
                </a:solidFill>
                <a:latin typeface="Calibri" pitchFamily="34" charset="0"/>
              </a:rPr>
              <a:t>18</a:t>
            </a:r>
            <a:r>
              <a:rPr lang="ru-RU" sz="2100" dirty="0">
                <a:solidFill>
                  <a:schemeClr val="tx1"/>
                </a:solidFill>
                <a:latin typeface="Calibri" pitchFamily="34" charset="0"/>
              </a:rPr>
              <a:t> Положения о бюджетном процессе в Иркутском районном муниципальном образовании)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092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Проект бюджета района на 2019-2021 годы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57592" cy="5009768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Calibri" pitchFamily="34" charset="0"/>
              </a:rPr>
              <a:t>6 декабря 2018 года</a:t>
            </a:r>
          </a:p>
          <a:p>
            <a:pPr lvl="1"/>
            <a:r>
              <a:rPr lang="ru-RU" sz="2000" dirty="0"/>
              <a:t>Заседание постоянной  комиссии Думы Иркутского района по бюджетной, финансово-экономической политике и муниципальной собственности </a:t>
            </a:r>
            <a:r>
              <a:rPr lang="ru-RU" sz="2000" dirty="0">
                <a:latin typeface="Calibri" pitchFamily="34" charset="0"/>
              </a:rPr>
              <a:t>(п. 4 ст. 64  регламента Думы Иркутского районного муниципального образования)</a:t>
            </a:r>
            <a:endParaRPr lang="en-US" sz="2000" dirty="0">
              <a:latin typeface="Calibri" pitchFamily="34" charset="0"/>
            </a:endParaRPr>
          </a:p>
          <a:p>
            <a:pPr lvl="1"/>
            <a:endParaRPr lang="en-US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10 декабря 2018 года</a:t>
            </a:r>
          </a:p>
          <a:p>
            <a:pPr lvl="1"/>
            <a:r>
              <a:rPr lang="ru-RU" sz="2000" b="1" dirty="0">
                <a:latin typeface="Calibri" pitchFamily="34" charset="0"/>
              </a:rPr>
              <a:t>Публичные слушания </a:t>
            </a:r>
            <a:r>
              <a:rPr lang="ru-RU" sz="2000" dirty="0">
                <a:latin typeface="Calibri" pitchFamily="34" charset="0"/>
              </a:rPr>
              <a:t>(п. 3 ст. 28 Федерального закона № 131-ФЗ, п. 3 ст. 18 Положения о бюджетном процессе в Иркутском районном муниципальном образовании)</a:t>
            </a:r>
            <a:endParaRPr lang="ru-RU" sz="1900" dirty="0">
              <a:latin typeface="Calibri" pitchFamily="34" charset="0"/>
            </a:endParaRPr>
          </a:p>
          <a:p>
            <a:endParaRPr lang="ru-RU" sz="2100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13</a:t>
            </a:r>
            <a:r>
              <a:rPr lang="en-US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декабря 2018 года</a:t>
            </a:r>
          </a:p>
          <a:p>
            <a:pPr lvl="1"/>
            <a:r>
              <a:rPr lang="ru-RU" sz="2000" b="1" dirty="0">
                <a:latin typeface="Calibri" pitchFamily="34" charset="0"/>
              </a:rPr>
              <a:t>Рассмотрение проекта бюджета Думой Иркутского района</a:t>
            </a:r>
            <a:r>
              <a:rPr lang="ru-RU" sz="2000" dirty="0">
                <a:latin typeface="Calibri" pitchFamily="34" charset="0"/>
              </a:rPr>
              <a:t> (п. 7 ст. </a:t>
            </a:r>
            <a:r>
              <a:rPr lang="en-US" sz="2000" dirty="0">
                <a:latin typeface="Calibri" panose="020F0502020204030204" pitchFamily="34" charset="0"/>
              </a:rPr>
              <a:t>18</a:t>
            </a:r>
            <a:r>
              <a:rPr lang="ru-RU" sz="2000" dirty="0">
                <a:latin typeface="Calibri" pitchFamily="34" charset="0"/>
              </a:rPr>
              <a:t> Положения о бюджетном процессе в Иркутском районном муниципальном образовании)</a:t>
            </a:r>
            <a:endParaRPr lang="en-US" sz="2100" dirty="0">
              <a:latin typeface="Calibri" pitchFamily="34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074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/>
              <a:t>Рассмотрение и утверждение годового отчета об исполнении бюджета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57592" cy="5009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Положения о бюджетном процесс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28. Составление бюджетной отчетности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29. Формирование отчетности об исполнении консолидированного бюджета ИРМО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30. Порядок осуществления внешней проверки годового отчета об исполнении районного бюджета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31. Представление годового отчета об исполнении районного бюджета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Статья 32. Рассмотрение и утверждение годового отчета об исполнении районного бюджета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3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/>
              <a:t>Рассмотрение и утверждение годового отчета об исполнении бюджета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57592" cy="50097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При рассмотрении отчета об исполнении районного бюджета Дума района заслушивает: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доклад администрации ИРМО об исполнении районного бюджета;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доклад председателя КСП района по результатам внешней проверки на годовой отчет об исполнении районного бюджета.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По результатам рассмотрения годового отчета об исполнении районного бюджета Дума района принимает решение об утверждении либо отклонении решения об исполнении бюджета.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В случае возникновения несогласованных вопросов по проекту решения об исполнении бюджета либо отклонения проекта решения об исполнении бюджета создается согласительная комиссия, в которую входят представители администрации ИРМО и Думы района на паритетных началах.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Согласительная комиссия рассматривает спорные вопросы в течение 10 календарных дней. Согласительная комиссия принимает решение путем голосования. Решение считается принятым, если за него проголосовало более двух третей присутствующих членов комиссии.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Отчет об исполнении бюджета рассматривается и утверждается Думой района с учетом времени работы согласительной комиссии в срок, не превышающий 30 календарных дней со дня направления заключения КСП района на годовой отчет об исполнении районного бюджета.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7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Рассмотрение и утверждение годового отчета об исполнении бюджета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blackWhite">
          <a:xfrm>
            <a:off x="323528" y="1352476"/>
            <a:ext cx="8555878" cy="564356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Составление бюджетной отчетности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blackWhite">
          <a:xfrm>
            <a:off x="998538" y="1905124"/>
            <a:ext cx="7416800" cy="659780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 Комитет по финансам администрации Иркутского</a:t>
            </a:r>
            <a:b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в срок до 1 апреля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blackWhite">
          <a:xfrm>
            <a:off x="323527" y="3284984"/>
            <a:ext cx="8555879" cy="648072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Внешняя проверка годового отчета об исполнении бюджета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blackWhite">
          <a:xfrm>
            <a:off x="951877" y="3933056"/>
            <a:ext cx="7416800" cy="575741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 Контрольно-счетная палата Иркутского района </a:t>
            </a:r>
            <a:b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срок до 1 мая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blackWhite">
          <a:xfrm>
            <a:off x="323528" y="5124028"/>
            <a:ext cx="8555879" cy="677788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Утверждение отчета об исполнении бюджета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blackWhite">
          <a:xfrm>
            <a:off x="1072839" y="5805264"/>
            <a:ext cx="7416800" cy="423428"/>
          </a:xfrm>
          <a:prstGeom prst="roundRect">
            <a:avLst>
              <a:gd name="adj" fmla="val 9106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Утверждается решением Думы Иркутского района в срок до 31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мая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407396" y="2708920"/>
            <a:ext cx="519086" cy="43204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00734" y="4581128"/>
            <a:ext cx="519086" cy="43204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0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бюджетного законодательства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268760"/>
            <a:ext cx="2736304" cy="12241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501008"/>
            <a:ext cx="3816424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3501008"/>
            <a:ext cx="3744416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419872" y="1340768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Бюджетный кодекс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3501008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правовые акты представительных органов муниципальных образований о местных бюджетах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8064" y="3501008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правовые акты представительных органов муниципальных образований, регулирующие бюджетные правоотношения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275856" y="2564904"/>
            <a:ext cx="504056" cy="79208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292080" y="2564904"/>
            <a:ext cx="504056" cy="79208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Отчет об исполнении бюджета за 2018 год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157592" cy="50097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Calibri" pitchFamily="34" charset="0"/>
              </a:rPr>
              <a:t>29 марта 2019 </a:t>
            </a:r>
            <a:r>
              <a:rPr lang="ru-RU" dirty="0">
                <a:latin typeface="Calibri" pitchFamily="34" charset="0"/>
              </a:rPr>
              <a:t>года</a:t>
            </a:r>
          </a:p>
          <a:p>
            <a:pPr lvl="1"/>
            <a:r>
              <a:rPr lang="ru-RU" sz="2000" b="1" dirty="0" smtClean="0"/>
              <a:t>Администрацией района направлен в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Контрольно-счетную палату </a:t>
            </a:r>
            <a:r>
              <a:rPr lang="ru-RU" sz="2000" b="1" dirty="0">
                <a:solidFill>
                  <a:schemeClr val="tx1"/>
                </a:solidFill>
                <a:latin typeface="Calibri" pitchFamily="34" charset="0"/>
              </a:rPr>
              <a:t>Иркутского района </a:t>
            </a:r>
            <a:r>
              <a:rPr lang="ru-RU" sz="1800" dirty="0"/>
              <a:t>для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1800" dirty="0" smtClean="0"/>
              <a:t>осуществления </a:t>
            </a:r>
            <a:r>
              <a:rPr lang="ru-RU" sz="1800" dirty="0"/>
              <a:t>внешней проверки годового отчета об исполнении районного </a:t>
            </a:r>
            <a:r>
              <a:rPr lang="ru-RU" sz="1800" dirty="0" smtClean="0"/>
              <a:t>бюджета </a:t>
            </a:r>
            <a:r>
              <a:rPr lang="ru-RU" sz="2000" dirty="0" smtClean="0">
                <a:latin typeface="Calibri" pitchFamily="34" charset="0"/>
              </a:rPr>
              <a:t>(</a:t>
            </a:r>
            <a:r>
              <a:rPr lang="ru-RU" sz="2000" dirty="0">
                <a:latin typeface="Calibri" pitchFamily="34" charset="0"/>
              </a:rPr>
              <a:t>п. </a:t>
            </a:r>
            <a:r>
              <a:rPr lang="ru-RU" sz="2000" dirty="0" smtClean="0">
                <a:latin typeface="Calibri" pitchFamily="34" charset="0"/>
              </a:rPr>
              <a:t>5 </a:t>
            </a:r>
            <a:r>
              <a:rPr lang="ru-RU" sz="2000" dirty="0">
                <a:latin typeface="Calibri" pitchFamily="34" charset="0"/>
              </a:rPr>
              <a:t>ст. </a:t>
            </a:r>
            <a:r>
              <a:rPr lang="ru-RU" sz="2000" dirty="0" smtClean="0">
                <a:latin typeface="Calibri" pitchFamily="34" charset="0"/>
              </a:rPr>
              <a:t>30 </a:t>
            </a:r>
            <a:r>
              <a:rPr lang="ru-RU" sz="2000" dirty="0">
                <a:latin typeface="Calibri" pitchFamily="34" charset="0"/>
              </a:rPr>
              <a:t>Положения о бюджетном процессе в Иркутском районном муниципальном образовании</a:t>
            </a:r>
            <a:r>
              <a:rPr lang="ru-RU" sz="2000" dirty="0" smtClean="0">
                <a:latin typeface="Calibri" pitchFamily="34" charset="0"/>
              </a:rPr>
              <a:t>)</a:t>
            </a:r>
            <a:endParaRPr lang="en-US" sz="2000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15</a:t>
            </a:r>
            <a:r>
              <a:rPr lang="en-US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апреля 2019 года</a:t>
            </a:r>
          </a:p>
          <a:p>
            <a:pPr lvl="1"/>
            <a:r>
              <a:rPr lang="ru-RU" sz="2000" b="1" dirty="0"/>
              <a:t>Администрацией района </a:t>
            </a:r>
            <a:r>
              <a:rPr lang="ru-RU" sz="2000" b="1" dirty="0" smtClean="0"/>
              <a:t>представлен </a:t>
            </a:r>
            <a:r>
              <a:rPr lang="ru-RU" sz="2000" b="1" dirty="0"/>
              <a:t>в </a:t>
            </a:r>
            <a:r>
              <a:rPr lang="ru-RU" sz="2000" b="1" dirty="0">
                <a:latin typeface="Calibri" pitchFamily="34" charset="0"/>
              </a:rPr>
              <a:t>Думой Иркутского района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1800" dirty="0" smtClean="0"/>
              <a:t>для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1800" dirty="0" smtClean="0"/>
              <a:t>рассмотрения и утверждения </a:t>
            </a:r>
            <a:r>
              <a:rPr lang="ru-RU" sz="1800" dirty="0"/>
              <a:t>годового отчета об исполнении районного бюджета </a:t>
            </a:r>
            <a:r>
              <a:rPr lang="ru-RU" sz="2000" dirty="0">
                <a:latin typeface="Calibri" pitchFamily="34" charset="0"/>
              </a:rPr>
              <a:t>(п. </a:t>
            </a:r>
            <a:r>
              <a:rPr lang="ru-RU" sz="2000" dirty="0" smtClean="0">
                <a:latin typeface="Calibri" pitchFamily="34" charset="0"/>
              </a:rPr>
              <a:t>1 </a:t>
            </a:r>
            <a:r>
              <a:rPr lang="ru-RU" sz="2000" dirty="0">
                <a:latin typeface="Calibri" pitchFamily="34" charset="0"/>
              </a:rPr>
              <a:t>ст. </a:t>
            </a:r>
            <a:r>
              <a:rPr lang="ru-RU" sz="2000" dirty="0" smtClean="0">
                <a:latin typeface="Calibri" pitchFamily="34" charset="0"/>
              </a:rPr>
              <a:t>31 </a:t>
            </a:r>
            <a:r>
              <a:rPr lang="ru-RU" sz="2000" dirty="0">
                <a:latin typeface="Calibri" pitchFamily="34" charset="0"/>
              </a:rPr>
              <a:t>Положения о бюджетном процессе в Иркутском районном муниципальном образовании</a:t>
            </a:r>
            <a:r>
              <a:rPr lang="ru-RU" sz="2000" dirty="0" smtClean="0">
                <a:latin typeface="Calibri" pitchFamily="34" charset="0"/>
              </a:rPr>
              <a:t>)</a:t>
            </a:r>
            <a:endParaRPr lang="en-US" sz="2100" dirty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13 мая 2019 </a:t>
            </a:r>
            <a:r>
              <a:rPr lang="ru-RU" dirty="0">
                <a:latin typeface="Calibri" pitchFamily="34" charset="0"/>
              </a:rPr>
              <a:t>года</a:t>
            </a:r>
          </a:p>
          <a:p>
            <a:pPr lvl="1"/>
            <a:r>
              <a:rPr lang="ru-RU" sz="2000" b="1" dirty="0" smtClean="0">
                <a:latin typeface="Calibri" pitchFamily="34" charset="0"/>
              </a:rPr>
              <a:t>Проведены </a:t>
            </a:r>
            <a:r>
              <a:rPr lang="ru-RU" sz="2000" b="1" dirty="0">
                <a:latin typeface="Calibri" pitchFamily="34" charset="0"/>
              </a:rPr>
              <a:t>п</a:t>
            </a:r>
            <a:r>
              <a:rPr lang="ru-RU" sz="2000" b="1" dirty="0" smtClean="0">
                <a:latin typeface="Calibri" pitchFamily="34" charset="0"/>
              </a:rPr>
              <a:t>убличные </a:t>
            </a:r>
            <a:r>
              <a:rPr lang="ru-RU" sz="2000" b="1" dirty="0">
                <a:latin typeface="Calibri" pitchFamily="34" charset="0"/>
              </a:rPr>
              <a:t>слушания </a:t>
            </a:r>
            <a:r>
              <a:rPr lang="ru-RU" sz="2000" dirty="0">
                <a:latin typeface="Calibri" pitchFamily="34" charset="0"/>
              </a:rPr>
              <a:t>(п. 3 ст. 28 Федерального закона № </a:t>
            </a:r>
            <a:r>
              <a:rPr lang="ru-RU" sz="2000" dirty="0" smtClean="0">
                <a:latin typeface="Calibri" pitchFamily="34" charset="0"/>
              </a:rPr>
              <a:t>131-ФЗ)</a:t>
            </a:r>
            <a:endParaRPr lang="ru-RU" sz="1900" dirty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30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мая 2019 </a:t>
            </a:r>
            <a:r>
              <a:rPr lang="ru-RU" dirty="0">
                <a:latin typeface="Calibri" pitchFamily="34" charset="0"/>
              </a:rPr>
              <a:t>года</a:t>
            </a:r>
          </a:p>
          <a:p>
            <a:pPr lvl="1"/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b="1" dirty="0" smtClean="0">
                <a:latin typeface="Calibri" pitchFamily="34" charset="0"/>
              </a:rPr>
              <a:t>Рассмотрение Думой </a:t>
            </a:r>
            <a:r>
              <a:rPr lang="ru-RU" sz="2000" b="1" dirty="0">
                <a:latin typeface="Calibri" pitchFamily="34" charset="0"/>
              </a:rPr>
              <a:t>Иркутского района</a:t>
            </a:r>
            <a:r>
              <a:rPr lang="ru-RU" sz="2000" dirty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отчета об исполнении бюджета (ст</a:t>
            </a:r>
            <a:r>
              <a:rPr lang="ru-RU" sz="2000" dirty="0">
                <a:latin typeface="Calibri" pitchFamily="34" charset="0"/>
              </a:rPr>
              <a:t>. </a:t>
            </a:r>
            <a:r>
              <a:rPr lang="ru-RU" sz="2000" dirty="0" smtClean="0">
                <a:latin typeface="Calibri" pitchFamily="34" charset="0"/>
              </a:rPr>
              <a:t>32 </a:t>
            </a:r>
            <a:r>
              <a:rPr lang="ru-RU" sz="2000" dirty="0">
                <a:latin typeface="Calibri" pitchFamily="34" charset="0"/>
              </a:rPr>
              <a:t>Положения о бюджетном процессе в Иркутском районном муниципальном образовании)</a:t>
            </a:r>
            <a:endParaRPr lang="en-US" sz="2100" dirty="0">
              <a:latin typeface="Calibri" pitchFamily="34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701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2204388"/>
            <a:ext cx="57864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+mj-lt"/>
              </a:rPr>
              <a:t>Спасибо за внимание!</a:t>
            </a:r>
            <a:endParaRPr lang="ru-RU" sz="6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ru-RU" b="1" dirty="0" smtClean="0"/>
              <a:t>Бюджетные правоотношения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Бюджетные правоотношения: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отношения, возникающие между субъектами бюджетных правоотношений в процессе формирования доходов и осуществления расходов бюджетов бюджетной системы Российской Федерации, осуществления государственных и муниципальных заимствований, регулирования государственного и муниципального долга;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отношения, возникающие между субъектами бюджетных правоотношений в процессе составления и рассмотрения проектов бюджетов бюджетной системы Российской Федерации, утверждения и исполнения бюджетов бюджетной системы Российской Федерации, контроля за их исполнением, осуществления бюджетного учета, составления, рассмотрения и утверждения бюджетной отчетности.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algn="ctr"/>
            <a:r>
              <a:rPr lang="ru-RU" b="1" dirty="0" smtClean="0"/>
              <a:t>Бюджетный процесс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Бюджетный процесс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регламентируемая законодательством Российской Федерации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Положение о бюджетном процессе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196752"/>
            <a:ext cx="7571184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Положение о бюджетном процессе в Иркутском районном муниципальном образовании 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утверждено</a:t>
            </a:r>
          </a:p>
          <a:p>
            <a:pPr marL="0" indent="0"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Решением Думы Иркутского района от 31.10.2013 № 53-398/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7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Положения о бюджетном процессе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разделы: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участники бюджетного процесса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ИРМО и их  полномочия;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составление проекта районного бюджета;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рассмотрение и утверждение районного бюджета;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внесение изменений в решение о районном бюджете;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исполнение  районного бюджета;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составление, внешняя проверка, рассмотрение и утверждение бюджетной отчетности ИРМО;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муниципальный финансовый контроль.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ru-RU" b="1" dirty="0" smtClean="0"/>
              <a:t>Участники бюджетного процесса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6868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глава муниципального образования;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дума муниципального образования;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администрация МО;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органы муниципального финансового контроля 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финансовый орган МО;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-главные распорядители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распорядители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бюджетных средств;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главные администраторы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администраторы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доходов бюджета;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-главные администраторы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администраторы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источников финансирования дефицита бюджета;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получатели бюджетных средств.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89248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Полномочия участников бюджетного процесса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Бюджетные полномочия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установленные бюджетным Кодексом и принятыми в соответствии с ним правовыми актами, регулирующими бюджетные правоотношения,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права и обязанности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органов государственной власти (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органов местного самоуправления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иных участников бюджетного процесса по регулированию бюджетных правоотношений, организации и осуществлению бюджетного процесса.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0801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Бюджетные полномочия администрации ИРМО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8157592" cy="4865752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обеспечивает составление проекта бюджета;</a:t>
            </a:r>
          </a:p>
          <a:p>
            <a:pPr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обеспечивает исполнение бюджета и составление бюджетной отчетности;</a:t>
            </a:r>
          </a:p>
          <a:p>
            <a:pPr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представляет отчет об исполнении бюджета на утверждение представительного органа.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5063</TotalTime>
  <Words>2180</Words>
  <Application>Microsoft Office PowerPoint</Application>
  <PresentationFormat>Экран (4:3)</PresentationFormat>
  <Paragraphs>215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Начальная</vt:lpstr>
      <vt:lpstr>Бюджетный процесс в Иркутском районном муниципальном образовании. Бюджетные полномочия Думы Иркутского района в части рассмотрения и утверждения районного бюджета. </vt:lpstr>
      <vt:lpstr>Структура бюджетного законодательства</vt:lpstr>
      <vt:lpstr>Бюджетные правоотношения</vt:lpstr>
      <vt:lpstr>Бюджетный процесс</vt:lpstr>
      <vt:lpstr>Положение о бюджетном процессе</vt:lpstr>
      <vt:lpstr>Структура Положения о бюджетном процессе</vt:lpstr>
      <vt:lpstr>Участники бюджетного процесса</vt:lpstr>
      <vt:lpstr>Полномочия участников бюджетного процесса</vt:lpstr>
      <vt:lpstr> Бюджетные полномочия администрации ИРМО</vt:lpstr>
      <vt:lpstr> Бюджетные полномочия  финансового органа ИРМО</vt:lpstr>
      <vt:lpstr> Бюджетные полномочия  Думы района</vt:lpstr>
      <vt:lpstr> Рассмотрение и утверждение районного бюджета</vt:lpstr>
      <vt:lpstr> Рассмотрение и утверждение районного бюджета</vt:lpstr>
      <vt:lpstr>Рассмотрение и утверждение районного бюджета</vt:lpstr>
      <vt:lpstr> Проект бюджета района на 2019-2021 годы</vt:lpstr>
      <vt:lpstr> Проект бюджета района на 2019-2021 годы</vt:lpstr>
      <vt:lpstr> Рассмотрение и утверждение годового отчета об исполнении бюджета</vt:lpstr>
      <vt:lpstr> Рассмотрение и утверждение годового отчета об исполнении бюджета</vt:lpstr>
      <vt:lpstr>Рассмотрение и утверждение годового отчета об исполнении бюджета</vt:lpstr>
      <vt:lpstr> Отчет об исполнении бюджета за 2018 год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Параметры бюджета Иркутского районного муниципального образования на 2011 год</dc:title>
  <dc:creator>Zotkin</dc:creator>
  <cp:lastModifiedBy>Зайкова АВ</cp:lastModifiedBy>
  <cp:revision>993</cp:revision>
  <cp:lastPrinted>2019-09-26T03:17:43Z</cp:lastPrinted>
  <dcterms:created xsi:type="dcterms:W3CDTF">2010-11-16T11:18:59Z</dcterms:created>
  <dcterms:modified xsi:type="dcterms:W3CDTF">2019-09-26T03:38:16Z</dcterms:modified>
</cp:coreProperties>
</file>