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4" r:id="rId3"/>
    <p:sldId id="315" r:id="rId4"/>
    <p:sldId id="317" r:id="rId5"/>
    <p:sldId id="316" r:id="rId6"/>
    <p:sldId id="324" r:id="rId7"/>
    <p:sldId id="325" r:id="rId8"/>
    <p:sldId id="303" r:id="rId9"/>
    <p:sldId id="326" r:id="rId10"/>
    <p:sldId id="320" r:id="rId11"/>
    <p:sldId id="321" r:id="rId12"/>
    <p:sldId id="305" r:id="rId13"/>
    <p:sldId id="327" r:id="rId14"/>
    <p:sldId id="329" r:id="rId15"/>
    <p:sldId id="331" r:id="rId16"/>
    <p:sldId id="332" r:id="rId17"/>
    <p:sldId id="323" r:id="rId18"/>
    <p:sldId id="338" r:id="rId19"/>
    <p:sldId id="339" r:id="rId20"/>
    <p:sldId id="333" r:id="rId21"/>
    <p:sldId id="318" r:id="rId22"/>
    <p:sldId id="322" r:id="rId23"/>
    <p:sldId id="335" r:id="rId24"/>
    <p:sldId id="345" r:id="rId25"/>
    <p:sldId id="346" r:id="rId26"/>
    <p:sldId id="347" r:id="rId27"/>
    <p:sldId id="349" r:id="rId28"/>
    <p:sldId id="34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1523" autoAdjust="0"/>
  </p:normalViewPr>
  <p:slideViewPr>
    <p:cSldViewPr snapToGrid="0">
      <p:cViewPr varScale="1">
        <p:scale>
          <a:sx n="71" d="100"/>
          <a:sy n="71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2AF-68C8-4D4B-ABA8-C46864C17DB4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012-9E62-4C03-A77B-A1678BDB5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7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7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8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9A7C5-24BD-4B9D-8663-121043CA29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7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27219" y="1961406"/>
            <a:ext cx="9053357" cy="2331690"/>
          </a:xfrm>
        </p:spPr>
        <p:txBody>
          <a:bodyPr anchor="ctr" anchorCtr="0">
            <a:normAutofit/>
          </a:bodyPr>
          <a:lstStyle>
            <a:lvl1pPr algn="l"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 подраздела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07200" cy="59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07200" cy="59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2028180"/>
            <a:ext cx="11073384" cy="1172781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Коронавирусная инфекция COVID-19: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профилактика, диагностика и оказание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в вопросах и ответах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8104" y="86022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</a:t>
            </a:r>
            <a:endParaRPr lang="en-US" b="1" dirty="0"/>
          </a:p>
          <a:p>
            <a:pPr algn="ctr"/>
            <a:r>
              <a:rPr lang="ru-RU" b="1" dirty="0"/>
              <a:t>«Национальный медицинский исследовательский центр </a:t>
            </a:r>
            <a:r>
              <a:rPr lang="ru-RU" b="1" dirty="0" err="1"/>
              <a:t>фтизиопульмонологии</a:t>
            </a:r>
            <a:r>
              <a:rPr lang="ru-RU" b="1" dirty="0"/>
              <a:t> и инфекционных заболеваний» Министерства здравоохранения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1" y="0"/>
            <a:ext cx="3057525" cy="109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0700" y="3930566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Пименов Николай Николаевич</a:t>
            </a:r>
          </a:p>
          <a:p>
            <a:pPr algn="ctr"/>
            <a:r>
              <a:rPr lang="ru-RU" b="1" dirty="0"/>
              <a:t>Зав. лабораторией эпидемиологии инфекционных болезней, </a:t>
            </a:r>
          </a:p>
          <a:p>
            <a:pPr algn="ctr"/>
            <a:r>
              <a:rPr lang="ru-RU" b="1" dirty="0"/>
              <a:t>кандидат медицинских наук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0700" y="5776551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Вебинар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администраторов медицинских организаций, сотрудников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колл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-центров, «горячих линий», специалистов в области здравоохранения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12.03.2020</a:t>
            </a:r>
          </a:p>
        </p:txBody>
      </p:sp>
    </p:spTree>
    <p:extLst>
      <p:ext uri="{BB962C8B-B14F-4D97-AF65-F5344CB8AC3E}">
        <p14:creationId xmlns:p14="http://schemas.microsoft.com/office/powerpoint/2010/main" val="11075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2B465E30-C686-47DB-B9D7-37A85103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25556"/>
            <a:ext cx="11190514" cy="4641379"/>
          </a:xfrm>
          <a:noFill/>
        </p:spPr>
        <p:txBody>
          <a:bodyPr>
            <a:noAutofit/>
          </a:bodyPr>
          <a:lstStyle/>
          <a:p>
            <a:r>
              <a:rPr lang="ru-RU" sz="2400" b="1" dirty="0"/>
              <a:t>Источник инфекции:</a:t>
            </a:r>
            <a:r>
              <a:rPr lang="ru-RU" sz="2400" dirty="0"/>
              <a:t>  больной человек, в том числе находящийся в инкубационном периоде</a:t>
            </a:r>
            <a:r>
              <a:rPr lang="en-US" sz="2400" dirty="0"/>
              <a:t>.</a:t>
            </a:r>
          </a:p>
          <a:p>
            <a:r>
              <a:rPr lang="ru-RU" sz="2400" b="1" dirty="0"/>
              <a:t>Инкубационный период:</a:t>
            </a:r>
            <a:r>
              <a:rPr lang="ru-RU" sz="2400" dirty="0"/>
              <a:t> от 2 до 14 дней</a:t>
            </a:r>
          </a:p>
          <a:p>
            <a:r>
              <a:rPr lang="ru-RU" sz="2400" b="1" dirty="0"/>
              <a:t>Летальность</a:t>
            </a:r>
            <a:r>
              <a:rPr lang="ru-RU" sz="2400" dirty="0"/>
              <a:t>: 3,6%. </a:t>
            </a:r>
          </a:p>
          <a:p>
            <a:endParaRPr lang="ru-RU" sz="2400" dirty="0"/>
          </a:p>
          <a:p>
            <a:r>
              <a:rPr lang="ru-RU" sz="2400" dirty="0"/>
              <a:t>30 января 2020 г. вспышка </a:t>
            </a:r>
            <a:r>
              <a:rPr lang="en-US" sz="2400" dirty="0"/>
              <a:t>COVID-19</a:t>
            </a:r>
            <a:r>
              <a:rPr lang="ru-RU" sz="2400" dirty="0"/>
              <a:t> признана ВОЗ чрезвычайной ситуацией в области общественного здравоохранения, имеющей международное значение.</a:t>
            </a:r>
          </a:p>
          <a:p>
            <a:r>
              <a:rPr lang="ru-RU" sz="2400" dirty="0"/>
              <a:t>11 марта 2020 г. генеральный директор ВОЗ </a:t>
            </a:r>
            <a:r>
              <a:rPr lang="ru-RU" sz="2400" dirty="0" err="1"/>
              <a:t>Тедрос</a:t>
            </a:r>
            <a:r>
              <a:rPr lang="ru-RU" sz="2400" dirty="0"/>
              <a:t> </a:t>
            </a:r>
            <a:r>
              <a:rPr lang="ru-RU" sz="2400" dirty="0" err="1"/>
              <a:t>Гебрейесус</a:t>
            </a:r>
            <a:r>
              <a:rPr lang="ru-RU" sz="2400" dirty="0"/>
              <a:t> объявил о пандемии COVID-19.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1" y="108857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8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04325D-FEDB-4EC2-A4E7-EF13A3C1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72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Пути передачи:</a:t>
            </a:r>
            <a:r>
              <a:rPr lang="ru-RU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воздушно-капельный (при кашле, чихании, разговоре),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воздушно-пылевой (с пылевыми частицами в воздухе),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контактный (через рукопожатия, предметы обихода)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Факторы передачи: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воздух (основной),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пищевые продукты и предметы обихода, контаминированные вирусом.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1" y="108858"/>
            <a:ext cx="10515600" cy="90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передается вирус?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18369" y="171902"/>
            <a:ext cx="10515600" cy="9058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проводится диагностика заболевания?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339" y="1252467"/>
            <a:ext cx="10613659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Bef>
                <a:spcPts val="600"/>
              </a:spcBef>
            </a:pPr>
            <a:r>
              <a:rPr lang="ru-RU" dirty="0"/>
              <a:t>1. </a:t>
            </a:r>
            <a:r>
              <a:rPr lang="ru-RU" sz="2000" dirty="0"/>
              <a:t>Сбор и оценка жалоб, анамнеза заболевания, эпидемиологического анамнеза,</a:t>
            </a:r>
          </a:p>
          <a:p>
            <a:pPr marL="36000">
              <a:spcBef>
                <a:spcPts val="600"/>
              </a:spcBef>
            </a:pPr>
            <a:r>
              <a:rPr lang="ru-RU" sz="2000" dirty="0"/>
              <a:t>2. Медицинский осмотр.</a:t>
            </a:r>
          </a:p>
          <a:p>
            <a:pPr marL="36000">
              <a:spcBef>
                <a:spcPts val="600"/>
              </a:spcBef>
            </a:pPr>
            <a:endParaRPr lang="ru-RU" sz="1050" dirty="0"/>
          </a:p>
          <a:p>
            <a:pPr marL="36000">
              <a:spcBef>
                <a:spcPts val="600"/>
              </a:spcBef>
            </a:pPr>
            <a:r>
              <a:rPr lang="ru-RU" b="1" dirty="0"/>
              <a:t>Далее – по назначению врача:</a:t>
            </a:r>
          </a:p>
          <a:p>
            <a:pPr marL="36000">
              <a:spcBef>
                <a:spcPts val="600"/>
              </a:spcBef>
            </a:pPr>
            <a:endParaRPr lang="ru-RU" sz="800" b="1" dirty="0"/>
          </a:p>
          <a:p>
            <a:pPr marL="36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Лабораторная диагностика специфическая (выявление РНК </a:t>
            </a:r>
            <a:r>
              <a:rPr lang="en-US" dirty="0"/>
              <a:t>SARS-CoV-2</a:t>
            </a:r>
            <a:r>
              <a:rPr lang="ru-RU" dirty="0"/>
              <a:t> методом ПЦР)</a:t>
            </a:r>
          </a:p>
          <a:p>
            <a:pPr marL="36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Лабораторная диагностика общая (клинический анализ крови, биохимический анализ крови и др.) </a:t>
            </a:r>
          </a:p>
          <a:p>
            <a:pPr marL="36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Инструментальная диагностика</a:t>
            </a:r>
          </a:p>
          <a:p>
            <a:pPr marL="36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1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EFE5D-4B6A-4018-80D3-236CF1C7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310614"/>
            <a:ext cx="11364686" cy="4815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Материалом для исследования являются: </a:t>
            </a:r>
          </a:p>
          <a:p>
            <a:pPr marL="0" indent="0">
              <a:buNone/>
            </a:pPr>
            <a:r>
              <a:rPr lang="ru-RU" sz="2000" b="1" dirty="0"/>
              <a:t>основной - </a:t>
            </a:r>
            <a:r>
              <a:rPr lang="ru-RU" sz="2000" dirty="0"/>
              <a:t>мазок из носа и/или ротоглотки;</a:t>
            </a:r>
          </a:p>
          <a:p>
            <a:pPr marL="0" indent="0">
              <a:buNone/>
            </a:pPr>
            <a:r>
              <a:rPr lang="ru-RU" sz="2000" b="1" dirty="0"/>
              <a:t>дополнительные</a:t>
            </a:r>
            <a:r>
              <a:rPr lang="ru-RU" sz="2000" dirty="0"/>
              <a:t> - промывные воды бронхов, (эндо)трахеальный, </a:t>
            </a:r>
            <a:r>
              <a:rPr lang="ru-RU" sz="2000" dirty="0" err="1"/>
              <a:t>назофарингеальный</a:t>
            </a:r>
            <a:r>
              <a:rPr lang="ru-RU" sz="2000" dirty="0"/>
              <a:t> аспират, мокрота, </a:t>
            </a:r>
            <a:r>
              <a:rPr lang="ru-RU" sz="2000" dirty="0" err="1"/>
              <a:t>биопсийный</a:t>
            </a:r>
            <a:r>
              <a:rPr lang="ru-RU" sz="2000" dirty="0"/>
              <a:t> или аутопсийный материал легких, цельная кровь, сыворотка крови, моча, фекалии.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Диагностика проводится молекулярно-генетическим методом (полимеразная цепная реакция, ПЦР).  </a:t>
            </a:r>
          </a:p>
          <a:p>
            <a:pPr marL="0" indent="0">
              <a:buNone/>
            </a:pPr>
            <a:r>
              <a:rPr lang="ru-RU" sz="2000" dirty="0"/>
              <a:t>Исследование методом ПЦР выполняется в течение 4 часов, однако необходимо учитывать время транспортировки биоматериала в лабораторию.</a:t>
            </a:r>
          </a:p>
          <a:p>
            <a:pPr marL="0" indent="0">
              <a:buNone/>
            </a:pPr>
            <a:r>
              <a:rPr lang="ru-RU" sz="2000" dirty="0"/>
              <a:t>В настоящее время в России используются зарегистрированные отечественные тест-системы для выявления коронавируса, которые обладают высокой чувствительностью и специфичностью.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1" y="108858"/>
            <a:ext cx="10515600" cy="90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анализы берут для диагностики инфекции?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605308D-A779-4341-8DB7-1CF166CFB622}"/>
              </a:ext>
            </a:extLst>
          </p:cNvPr>
          <p:cNvSpPr txBox="1">
            <a:spLocks/>
          </p:cNvSpPr>
          <p:nvPr/>
        </p:nvSpPr>
        <p:spPr>
          <a:xfrm>
            <a:off x="1197429" y="1484785"/>
            <a:ext cx="8858571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4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91E53-33CE-429D-AD90-807592FF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092899"/>
            <a:ext cx="10798628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Самостоятельная сдача анализов на коронавирус не предусмотрена.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Обследование на </a:t>
            </a:r>
            <a:r>
              <a:rPr lang="en-US" sz="2400" dirty="0"/>
              <a:t>COVID-19</a:t>
            </a:r>
            <a:r>
              <a:rPr lang="ru-RU" sz="2400" dirty="0"/>
              <a:t> назначается медицинскими работниками в случае: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- прибытия из эпидемиологически неблагополучных по COVID-19 стран и регионов за 14 дней до появления симптомов 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- наличия тесных контактов за последние 14 дней с лицами, находящимися под наблюдением по COVID-19, которые в последующем заболели;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- наличия тесных контактов за последние 14 дней с лицами, у которых лабораторно подтвержден диагноз COVID-19.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Забор проб для анализа осуществляет медицинский работник.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Исследование образцов проводится в Центре гигиены и эпидемиологии в субъекте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/>
              <a:t>В частных медицинских организациях исследования на </a:t>
            </a:r>
            <a:r>
              <a:rPr lang="en-US" sz="2400" dirty="0"/>
              <a:t>COVID-19</a:t>
            </a:r>
            <a:r>
              <a:rPr lang="ru-RU" sz="2400" dirty="0"/>
              <a:t> не проводятся.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2629" y="0"/>
            <a:ext cx="10515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можно сдать анализ на коронавирус?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24CD17-4C23-4DDB-83E8-C5E4A832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085396"/>
            <a:ext cx="11103429" cy="54678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000" dirty="0"/>
              <a:t>Избегайте поездок в страны, где регистрируются случаи новой коронавирусной инфекции.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Избегайте контактов с людьми, имеющими признаки простуды и ОРВИ (выделения из носа, кашель, чихание и др.).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Избегайте мест массового скопления людей.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Как можно чаще мойте руки с мылом. При отсутствии доступа к воде и мылу используйте одноразовые спиртовые салфетки или увлажняющие гигиенические салфетки.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Прикасайтесь к лицу и глазам только недавно вымытыми руками или одноразовой салфеткой.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По возможности – не прикасайтесь к ручкам, перилам, другим предметам и поверхностям в общественных местах и ограничьте приветственные рукопожатия, поцелуи и объятия.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Надевайте одноразовую медицинскую маску в людных местах и транспорте.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Регулярно проветривайте помещение, в котором находитесь.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Регулярно делайте влажную уборку в помещении, в котором находитесь.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Ведите здоровый образ жизни, высыпайтесь, сбалансированно питайтесь и регулярно занимайтесь физическими упражнениями. 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8829" y="195942"/>
            <a:ext cx="10515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делать, чтобы не заразиться?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8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24CD17-4C23-4DDB-83E8-C5E4A832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3996"/>
            <a:ext cx="11103429" cy="54678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000" dirty="0"/>
              <a:t>При появлении признаков ОРВИ оставайтесь дома и вызовите врача. Минимизируйте контакты с другими людьми.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Используйте одноразовую медицинскую маску. Если нет маски, при кашле и чихании прикрывайте рот одноразовым платком или салфеткой. При невозможности – прикрывайте рот областью локтевого сгиба.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Не прикрывайте рот кистями рук при кашле и чихании, так как это способствует распространению вируса. При невозможности – немедленно вымойте руки с мылом или тщательно протрите их одноразовыми спиртовыми салфетками или увлажняющими гигиеническими салфетками.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Использованные платки и салфетки выбрасывайте в мусорные баки.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8829" y="195942"/>
            <a:ext cx="10515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делать, чтобы не заразить окружающих?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9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00" y="0"/>
            <a:ext cx="10363200" cy="960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лекарственные средства могут использоваться для профилактики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14D388F-DEA7-46A3-9187-0BE6FEC1FF92}"/>
              </a:ext>
            </a:extLst>
          </p:cNvPr>
          <p:cNvSpPr txBox="1">
            <a:spLocks/>
          </p:cNvSpPr>
          <p:nvPr/>
        </p:nvSpPr>
        <p:spPr>
          <a:xfrm>
            <a:off x="559410" y="1237135"/>
            <a:ext cx="11269980" cy="2877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медикаментозной профилактики COVID-19 у детей и взрослых возможно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интраназальное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введение интерферона альфа.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беременных для профилактики COVID-19 возможно только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интраназальное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введение рекомбинантного интерферона альфа 2b.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8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E8EE23-EC3E-460E-A110-6ED2D1A1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42" y="1648071"/>
            <a:ext cx="11079257" cy="2854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Ограничительные меры проводятся в соответствии с Постановлениями Главного санитарного врача Российской Федерации </a:t>
            </a:r>
          </a:p>
          <a:p>
            <a:pPr marL="0" indent="0">
              <a:buNone/>
            </a:pPr>
            <a:r>
              <a:rPr lang="ru-RU" sz="2400" dirty="0"/>
              <a:t>от 31.01.2020 №3 «О проведении дополнительных санитарно-противоэпидемических (профилактических) мероприятий по недопущению завоза и распространения новой коронавирусной инфекции, вызванной 2019-nCoV»</a:t>
            </a:r>
          </a:p>
          <a:p>
            <a:pPr marL="0" indent="0">
              <a:buNone/>
            </a:pPr>
            <a:r>
              <a:rPr lang="ru-RU" sz="2400" dirty="0"/>
              <a:t> от 02.03.2020 № 5 «О дополнительных мерах по снижению рисков завоза и распространения новой коронавирусной инфекции (2019-nCoV)».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14" y="163286"/>
            <a:ext cx="10363200" cy="960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основании проводится изоляция и госпитализация инфицированных или лиц с подозрением на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4591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E8EE23-EC3E-460E-A110-6ED2D1A1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8" y="1051850"/>
            <a:ext cx="11582942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Все граждане, прибывшие в РФ из КНР, Республики Корея и Ирана должны быть изолированы по месту пребывания на срок 14 дней.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За всеми прибывшими устанавливается медицинское наблюдение. Число визитов врача определяется в каждом случае индивидуально в течение всего периода карантина.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При появлении симптомов ОРВИ человек должен обратиться незамедлительно обратиться за медицинской помощью без посещения медицинских организаций.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Медицинская помощь всем пациентам и лицам с подозрением на </a:t>
            </a:r>
            <a:r>
              <a:rPr lang="en-US" sz="2400" dirty="0"/>
              <a:t>COVID-19</a:t>
            </a:r>
            <a:r>
              <a:rPr lang="ru-RU" sz="2400" dirty="0"/>
              <a:t> оказывается на бесплатной основе.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Действующим законодательством не предусмотрена компенсация разницы между оплатой больничного и реальной зарплатой, если человек находился на карантине.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71" y="0"/>
            <a:ext cx="10363200" cy="960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особенности карантина? </a:t>
            </a:r>
          </a:p>
        </p:txBody>
      </p:sp>
    </p:spTree>
    <p:extLst>
      <p:ext uri="{BB962C8B-B14F-4D97-AF65-F5344CB8AC3E}">
        <p14:creationId xmlns:p14="http://schemas.microsoft.com/office/powerpoint/2010/main" val="250962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00" y="116632"/>
            <a:ext cx="7920000" cy="900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930" y="1368489"/>
            <a:ext cx="5934012" cy="519370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конце 2019 года в Китайской Народной Республике произошла вспышка новой коронавирусной инфекции с эпицентром в городе Ухань (провинция </a:t>
            </a:r>
            <a:r>
              <a:rPr lang="ru-RU" sz="2000" dirty="0" err="1"/>
              <a:t>Хубэй</a:t>
            </a:r>
            <a:r>
              <a:rPr lang="ru-RU" sz="2000" dirty="0"/>
              <a:t>). </a:t>
            </a:r>
          </a:p>
          <a:p>
            <a:pPr algn="just"/>
            <a:r>
              <a:rPr lang="ru-RU" sz="2000" dirty="0"/>
              <a:t>12 января 2020 г. ВОЗ утвердила временное название нового коронавируса </a:t>
            </a:r>
            <a:r>
              <a:rPr lang="en-US" sz="2000" dirty="0"/>
              <a:t>–</a:t>
            </a:r>
            <a:r>
              <a:rPr lang="ru-RU" sz="2000" dirty="0"/>
              <a:t> </a:t>
            </a:r>
            <a:r>
              <a:rPr lang="en-US" sz="2000" dirty="0"/>
              <a:t>2019–</a:t>
            </a:r>
            <a:r>
              <a:rPr lang="en-US" sz="2000" dirty="0" err="1"/>
              <a:t>nCoV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11 февраля 2020 г. Международный комитет по таксономии вирусов присвоил официальное название возбудителю – SARS-CoV-2.</a:t>
            </a:r>
          </a:p>
          <a:p>
            <a:pPr algn="just"/>
            <a:r>
              <a:rPr lang="ru-RU" sz="2000" dirty="0"/>
              <a:t>11 февраля 2020 г. ВОЗ присвоила официальное название инфекции, вызванной новым коронавирусом, – </a:t>
            </a:r>
            <a:r>
              <a:rPr lang="en-US" sz="2000" dirty="0"/>
              <a:t>COVID-19 (</a:t>
            </a:r>
            <a:r>
              <a:rPr lang="en-US" sz="2000" b="1" dirty="0"/>
              <a:t>C</a:t>
            </a:r>
            <a:r>
              <a:rPr lang="en-US" sz="2000" dirty="0"/>
              <a:t>orona </a:t>
            </a:r>
            <a:r>
              <a:rPr lang="en-US" sz="2000" b="1" dirty="0"/>
              <a:t>Vi</a:t>
            </a:r>
            <a:r>
              <a:rPr lang="en-US" sz="2000" dirty="0"/>
              <a:t>rus </a:t>
            </a:r>
            <a:r>
              <a:rPr lang="en-US" sz="2000" b="1" dirty="0"/>
              <a:t>D</a:t>
            </a:r>
            <a:r>
              <a:rPr lang="en-US" sz="2000" dirty="0"/>
              <a:t>isease 20</a:t>
            </a:r>
            <a:r>
              <a:rPr lang="en-US" sz="2000" b="1" dirty="0"/>
              <a:t>19</a:t>
            </a:r>
            <a:r>
              <a:rPr lang="en-US" sz="2000" dirty="0"/>
              <a:t>)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62CE9704-737E-411D-A694-6177FEC574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12" y="1556793"/>
            <a:ext cx="3311928" cy="3442239"/>
          </a:xfrm>
        </p:spPr>
      </p:pic>
    </p:spTree>
    <p:extLst>
      <p:ext uri="{BB962C8B-B14F-4D97-AF65-F5344CB8AC3E}">
        <p14:creationId xmlns:p14="http://schemas.microsoft.com/office/powerpoint/2010/main" val="276396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E8EE23-EC3E-460E-A110-6ED2D1A1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463014"/>
            <a:ext cx="11136087" cy="4641379"/>
          </a:xfrm>
        </p:spPr>
        <p:txBody>
          <a:bodyPr>
            <a:normAutofit/>
          </a:bodyPr>
          <a:lstStyle/>
          <a:p>
            <a:r>
              <a:rPr lang="ru-RU" sz="2400" dirty="0"/>
              <a:t>В период изоляции посещение пациента запрещено с целью предотвращения распространения инфекции. </a:t>
            </a:r>
          </a:p>
          <a:p>
            <a:r>
              <a:rPr lang="ru-RU" sz="2400" dirty="0"/>
              <a:t>Пациенты, находящиеся в стационаре, могут использовать  мобильный телефон для общения с родственниками. </a:t>
            </a:r>
          </a:p>
          <a:p>
            <a:r>
              <a:rPr lang="ru-RU" sz="2400" dirty="0"/>
              <a:t>Родственники могут передавать пациентам продукты питания и личные вещи, однако существует ряд ограничений, которые необходимо уточнять в справочную больницы.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00" y="0"/>
            <a:ext cx="10363200" cy="960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родственники посещать пациента в больнице и приносить еду и вещи? </a:t>
            </a:r>
          </a:p>
        </p:txBody>
      </p:sp>
    </p:spTree>
    <p:extLst>
      <p:ext uri="{BB962C8B-B14F-4D97-AF65-F5344CB8AC3E}">
        <p14:creationId xmlns:p14="http://schemas.microsoft.com/office/powerpoint/2010/main" val="302355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46" y="1280696"/>
            <a:ext cx="1144239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Подозрительный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наличие клинических проявлений острой респираторной инфекции, бронхита, пневмонии в сочетании со следующими данными эпидемиологического анамнеза:</a:t>
            </a:r>
          </a:p>
          <a:p>
            <a:pPr lvl="0">
              <a:defRPr/>
            </a:pPr>
            <a:endParaRPr lang="ru-RU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посещение за 14 дней до появления симптомов эпидемиологически неблагополучных по COVID-19 стран и регионов;</a:t>
            </a:r>
          </a:p>
          <a:p>
            <a:pPr marL="342900" lvl="0" indent="-342900">
              <a:buFontTx/>
              <a:buChar char="-"/>
              <a:defRPr/>
            </a:pPr>
            <a:endParaRPr lang="ru-RU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наличие тесных контактов за последние 14 дней с лицами, находящимися под наблюдением по </a:t>
            </a:r>
            <a:r>
              <a:rPr lang="en-US" dirty="0">
                <a:cs typeface="Arial" panose="020B0604020202020204" pitchFamily="34" charset="0"/>
              </a:rPr>
              <a:t>COVID-19</a:t>
            </a:r>
            <a:r>
              <a:rPr lang="ru-RU" dirty="0">
                <a:cs typeface="Arial" panose="020B0604020202020204" pitchFamily="34" charset="0"/>
              </a:rPr>
              <a:t>, которые в последующем заболели;</a:t>
            </a:r>
          </a:p>
          <a:p>
            <a:pPr marL="342900" lvl="0" indent="-342900">
              <a:buFontTx/>
              <a:buChar char="-"/>
              <a:defRPr/>
            </a:pPr>
            <a:endParaRPr lang="ru-RU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наличие тесных контактов за последние 14 дней с лицами, у которых лабораторно подтвержден диагноз COVID-19.</a:t>
            </a:r>
          </a:p>
          <a:p>
            <a:pPr marL="342900" lvl="0" indent="-342900">
              <a:buFontTx/>
              <a:buChar char="-"/>
              <a:defRPr/>
            </a:pP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Подтвержденный случай:</a:t>
            </a:r>
          </a:p>
          <a:p>
            <a:pPr lvl="0">
              <a:defRPr/>
            </a:pPr>
            <a:endParaRPr lang="ru-RU" sz="8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Положительный результат лабораторного исследования на наличие РНК SARS-CoV-2 методом полимеразной цепной реакции вне зависимости от клинических проявлений.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7341" y="87086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классифицируют случаи заболевания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739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7889" y="0"/>
            <a:ext cx="10515600" cy="1026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разрешается выписка из стационара?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577" y="4152036"/>
            <a:ext cx="10195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Выписка пациентов </a:t>
            </a:r>
            <a:r>
              <a:rPr lang="ru-RU" sz="2000" u="sng" dirty="0"/>
              <a:t>с лабораторно подтвержденным диагнозом COVID-19 </a:t>
            </a:r>
            <a:r>
              <a:rPr lang="ru-RU" sz="2000" dirty="0"/>
              <a:t>разрешается при: 1) отсутствии клинических проявлений болезни;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2) получении двукратного отрицательного результата лабораторного исследования на наличие РНК SARS-CoV-2 методом ПЦР с интервалом не менее 1 дня.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577" y="1026160"/>
            <a:ext cx="10195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Выписка пациентов </a:t>
            </a:r>
            <a:r>
              <a:rPr lang="ru-RU" sz="2000" u="sng" dirty="0"/>
              <a:t>с подозрением на COVID-19 </a:t>
            </a:r>
            <a:r>
              <a:rPr lang="ru-RU" sz="2000" dirty="0"/>
              <a:t>разрешается при: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1) отсутствии клинических проявлений болезни;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2) истечении 14 дней с момента выезда с неблагополучной территории или с момента последнего контакта с больным новой коронавирусной инфекцией;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3) получении двукратного отрицательного результата лабораторного исследования на наличие РНК SARS-CoV-2 методом ПЦР с интервалом не менее 1 дня. </a:t>
            </a:r>
          </a:p>
        </p:txBody>
      </p:sp>
    </p:spTree>
    <p:extLst>
      <p:ext uri="{BB962C8B-B14F-4D97-AF65-F5344CB8AC3E}">
        <p14:creationId xmlns:p14="http://schemas.microsoft.com/office/powerpoint/2010/main" val="26959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35B86-6048-434C-9463-8AA536B6F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655" y="1961406"/>
            <a:ext cx="8332373" cy="2331690"/>
          </a:xfrm>
        </p:spPr>
        <p:txBody>
          <a:bodyPr>
            <a:normAutofit/>
          </a:bodyPr>
          <a:lstStyle/>
          <a:p>
            <a:r>
              <a:rPr lang="ru-RU" sz="4000" dirty="0"/>
              <a:t>Актуальные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79332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903" y="1359265"/>
            <a:ext cx="11128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Росздравнадзор открыл общероссийскую горячую линию по вопросам отсутствия в аптеках медицинских масок и противовирусных препаратов. </a:t>
            </a:r>
          </a:p>
          <a:p>
            <a:endParaRPr lang="ru-RU" sz="2400" dirty="0"/>
          </a:p>
          <a:p>
            <a:r>
              <a:rPr lang="ru-RU" sz="2400" dirty="0"/>
              <a:t>Позвонить на номер 8 (800) 550-99-03 можно бесплатно из любого региона.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Проблему дефицита этих товаров в аптеках контролирует Федеральная </a:t>
            </a:r>
            <a:r>
              <a:rPr lang="ru-RU" sz="2400" dirty="0" err="1"/>
              <a:t>анимонопольная</a:t>
            </a:r>
            <a:r>
              <a:rPr lang="ru-RU" sz="2400" dirty="0"/>
              <a:t> служба.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7889" y="0"/>
            <a:ext cx="10515600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направлять жалобу на отсутствие масок в аптеках?</a:t>
            </a:r>
          </a:p>
        </p:txBody>
      </p:sp>
    </p:spTree>
    <p:extLst>
      <p:ext uri="{BB962C8B-B14F-4D97-AF65-F5344CB8AC3E}">
        <p14:creationId xmlns:p14="http://schemas.microsoft.com/office/powerpoint/2010/main" val="99154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28" y="1391921"/>
            <a:ext cx="1137557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 наличии признаков ОРВИ </a:t>
            </a:r>
            <a:r>
              <a:rPr lang="ru-RU" sz="2000" dirty="0"/>
              <a:t>человек подлежит изоляции и госпитализации в специализированные медицинские организации на территории г. Москвы (инфекционные клинические больницы №№1 и 2, новый медицинский комплекс в Коммунарке).</a:t>
            </a:r>
          </a:p>
          <a:p>
            <a:endParaRPr lang="ru-RU" sz="2000" dirty="0"/>
          </a:p>
          <a:p>
            <a:r>
              <a:rPr lang="ru-RU" sz="2000" b="1" dirty="0"/>
              <a:t>При нормальной температуре тела и самочувствии </a:t>
            </a:r>
            <a:r>
              <a:rPr lang="ru-RU" sz="2000" dirty="0"/>
              <a:t>после возвращения в свой город ему рекомендовано:</a:t>
            </a:r>
          </a:p>
          <a:p>
            <a:endParaRPr lang="ru-RU" sz="800" dirty="0"/>
          </a:p>
          <a:p>
            <a:r>
              <a:rPr lang="ru-RU" sz="2000" dirty="0"/>
              <a:t>1. сообщить о месте и времени пребывания в другой стране и другую необходимую информацию на "горячую линию", организованную в субъекте Российской Федерации.</a:t>
            </a:r>
          </a:p>
          <a:p>
            <a:pPr marL="457200" indent="-457200">
              <a:buAutoNum type="arabicPeriod"/>
            </a:pPr>
            <a:endParaRPr lang="ru-RU" sz="800" dirty="0"/>
          </a:p>
          <a:p>
            <a:r>
              <a:rPr lang="ru-RU" sz="2000" dirty="0"/>
              <a:t>2. при появлении первых признаков респираторной инфекции оставаться дома (по месту пребывания) и позвонить в районную поликлинику или службу скорой медицинской помощи.</a:t>
            </a:r>
          </a:p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2886" y="0"/>
            <a:ext cx="10515600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человек прилетает в Москву из Италии, а затем должен ехать в свой город?</a:t>
            </a:r>
          </a:p>
        </p:txBody>
      </p:sp>
    </p:spTree>
    <p:extLst>
      <p:ext uri="{BB962C8B-B14F-4D97-AF65-F5344CB8AC3E}">
        <p14:creationId xmlns:p14="http://schemas.microsoft.com/office/powerpoint/2010/main" val="109315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86" y="1533465"/>
            <a:ext cx="1143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соответствии с Федеральным законом от 30.03.1999 №52-ФЗ «О санитарно-эпидемиологическом благополучии населения» ограничительные мероприятия вводятся решением Правительства Российской Федерации или органа исполнительной власти субъекта РФ, органа местного самоуправления на основании предложений, предписаний главных государственных санитарных врачей и их заместителей с учетом складывающейся эпидемиологической ситуацией в регионе и прогноза ее развития.</a:t>
            </a:r>
          </a:p>
          <a:p>
            <a:endParaRPr lang="ru-RU" sz="2000" dirty="0"/>
          </a:p>
          <a:p>
            <a:r>
              <a:rPr lang="ru-RU" sz="2000" dirty="0"/>
              <a:t>В соответствии с Указом мэра Москвы от 5 марта 2020 г. № 12-УМ «О введении режима повышенной готовности» гражданам, посещавшим Китай, Южную Корею, Иран, Италию, Францию, Германию, Испанию, необходимо: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позвонить на «горячую линию Департамента здравоохранения 8-495-870-45-09, сообщить о своем прибытии и оставить свои контакты;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находиться на карантине по месту жительства в течение 14 дней со дня со дня возвращения в РФ (не посещать работу, учебу, минимизировать посещение общественных мест);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для получения больничного листа обратиться по телефону «горячей линии» Департамента здравоохранения. Курьер привезет больничный на дом.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086" y="239486"/>
            <a:ext cx="11266714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ли введены ограничительные меры по передвижению на территории РФ?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случаях они вводятся?</a:t>
            </a:r>
          </a:p>
        </p:txBody>
      </p:sp>
    </p:spTree>
    <p:extLst>
      <p:ext uri="{BB962C8B-B14F-4D97-AF65-F5344CB8AC3E}">
        <p14:creationId xmlns:p14="http://schemas.microsoft.com/office/powerpoint/2010/main" val="426170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471703-898A-4CEC-9623-418634D3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19" y="1423662"/>
            <a:ext cx="11189109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Невыполнение санитарно-гигиенических и противоэпидемических мероприятий, влечет ответственность в соответствии со статьей 236 Уголовного кодекса Российской Федерации «Нарушение санитарно-эпидемиологических правил»:</a:t>
            </a:r>
          </a:p>
          <a:p>
            <a:r>
              <a:rPr lang="ru-RU" sz="1800" dirty="0"/>
              <a:t>часть 1 — нарушение санитарно-эпидемиологических правил, повлекшее по неосторожности массовое заболевание или отравление людей, наказывается </a:t>
            </a:r>
          </a:p>
          <a:p>
            <a:pPr marL="446088">
              <a:buNone/>
            </a:pPr>
            <a:r>
              <a:rPr lang="ru-RU" sz="1800" dirty="0"/>
              <a:t>-  штрафом в размере до 80 тысяч рублей или в размере заработной платы или иного дохода осужденного за период до шести месяцев, </a:t>
            </a:r>
          </a:p>
          <a:p>
            <a:pPr marL="446088">
              <a:buFontTx/>
              <a:buChar char="-"/>
            </a:pPr>
            <a:r>
              <a:rPr lang="ru-RU" sz="1800" dirty="0"/>
              <a:t>лишением права занимать определенные должности или заниматься определенной деятельностью на срок до трех лет, </a:t>
            </a:r>
          </a:p>
          <a:p>
            <a:pPr marL="446088">
              <a:buFontTx/>
              <a:buChar char="-"/>
            </a:pPr>
            <a:r>
              <a:rPr lang="ru-RU" sz="1800" dirty="0"/>
              <a:t>обязательными работами на срок до 360 часов, </a:t>
            </a:r>
          </a:p>
          <a:p>
            <a:pPr marL="446088">
              <a:buFontTx/>
              <a:buChar char="-"/>
            </a:pPr>
            <a:r>
              <a:rPr lang="ru-RU" sz="1800" dirty="0"/>
              <a:t>исправительными работами на срок до одного года, </a:t>
            </a:r>
          </a:p>
          <a:p>
            <a:pPr marL="446088">
              <a:buFontTx/>
              <a:buChar char="-"/>
            </a:pPr>
            <a:r>
              <a:rPr lang="ru-RU" sz="1800" dirty="0"/>
              <a:t>ограничением свободы на срок до одного года;</a:t>
            </a:r>
          </a:p>
          <a:p>
            <a:r>
              <a:rPr lang="ru-RU" sz="1800" dirty="0"/>
              <a:t> часть 2 — то же деяние, повлекшее по неосторожности смерть человека, наказывается </a:t>
            </a:r>
          </a:p>
          <a:p>
            <a:pPr marL="446088">
              <a:buFontTx/>
              <a:buChar char="-"/>
            </a:pPr>
            <a:r>
              <a:rPr lang="ru-RU" sz="1800" dirty="0"/>
              <a:t>обязательными работами на срок до 480 часов, </a:t>
            </a:r>
          </a:p>
          <a:p>
            <a:pPr marL="446088">
              <a:buFontTx/>
              <a:buChar char="-"/>
            </a:pPr>
            <a:r>
              <a:rPr lang="ru-RU" sz="1800" dirty="0"/>
              <a:t>исправительными работами на срок от шести месяцев до двух лет, </a:t>
            </a:r>
          </a:p>
          <a:p>
            <a:pPr marL="446088">
              <a:buFontTx/>
              <a:buChar char="-"/>
            </a:pPr>
            <a:r>
              <a:rPr lang="ru-RU" sz="1800" dirty="0"/>
              <a:t> принудительными работами на срок до пяти лет, </a:t>
            </a:r>
          </a:p>
          <a:p>
            <a:pPr marL="446088">
              <a:buFontTx/>
              <a:buChar char="-"/>
            </a:pPr>
            <a:r>
              <a:rPr lang="ru-RU" sz="1800" dirty="0"/>
              <a:t>лишением свободы на тот же срок.</a:t>
            </a:r>
          </a:p>
          <a:p>
            <a:endParaRPr 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8086" y="239486"/>
            <a:ext cx="11266714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меры ответственности предусмотрены, если не соблюдать не соблюдать режим самоизоляции?</a:t>
            </a:r>
          </a:p>
        </p:txBody>
      </p:sp>
    </p:spTree>
    <p:extLst>
      <p:ext uri="{BB962C8B-B14F-4D97-AF65-F5344CB8AC3E}">
        <p14:creationId xmlns:p14="http://schemas.microsoft.com/office/powerpoint/2010/main" val="274780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884" y="1102863"/>
            <a:ext cx="11473543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Не могут направляться </a:t>
            </a:r>
            <a:r>
              <a:rPr lang="ru-RU" dirty="0"/>
              <a:t>в командировку следующие контингенты работников:</a:t>
            </a:r>
          </a:p>
          <a:p>
            <a:pPr>
              <a:spcBef>
                <a:spcPts val="600"/>
              </a:spcBef>
            </a:pPr>
            <a:r>
              <a:rPr lang="ru-RU" dirty="0"/>
              <a:t> - беременные женщины;</a:t>
            </a:r>
          </a:p>
          <a:p>
            <a:pPr>
              <a:spcBef>
                <a:spcPts val="600"/>
              </a:spcBef>
            </a:pPr>
            <a:r>
              <a:rPr lang="ru-RU" dirty="0"/>
              <a:t>- несовершеннолетние сотрудники, за исключением спортсменов и творческих работников;</a:t>
            </a:r>
          </a:p>
          <a:p>
            <a:pPr>
              <a:spcBef>
                <a:spcPts val="600"/>
              </a:spcBef>
            </a:pPr>
            <a:r>
              <a:rPr lang="ru-RU" dirty="0"/>
              <a:t>- работники, заключившие ученический договор, - если командировка не связана с ученичеством;</a:t>
            </a:r>
          </a:p>
          <a:p>
            <a:pPr>
              <a:spcBef>
                <a:spcPts val="600"/>
              </a:spcBef>
            </a:pPr>
            <a:r>
              <a:rPr lang="ru-RU" dirty="0"/>
              <a:t>- инвалиды - если такое ограничение указано в индивидуальной программе реабилитации;</a:t>
            </a:r>
          </a:p>
          <a:p>
            <a:pPr>
              <a:spcBef>
                <a:spcPts val="600"/>
              </a:spcBef>
            </a:pPr>
            <a:r>
              <a:rPr lang="ru-RU" dirty="0"/>
              <a:t>- работники, зарегистрированные в качестве кандидатов в выборный орган, в период проведения выборов."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b="1" dirty="0"/>
              <a:t>Не могут направляться в командировку без их согласия</a:t>
            </a:r>
            <a:r>
              <a:rPr lang="ru-RU" dirty="0"/>
              <a:t>:</a:t>
            </a:r>
          </a:p>
          <a:p>
            <a:pPr>
              <a:spcBef>
                <a:spcPts val="600"/>
              </a:spcBef>
            </a:pPr>
            <a:r>
              <a:rPr lang="ru-RU" dirty="0"/>
              <a:t>- женщины, имеющие детей в возрасте до трех лет;</a:t>
            </a:r>
          </a:p>
          <a:p>
            <a:pPr>
              <a:spcBef>
                <a:spcPts val="600"/>
              </a:spcBef>
            </a:pPr>
            <a:r>
              <a:rPr lang="ru-RU" dirty="0"/>
              <a:t>- одинокие родители и опекуны, воспитывающие детей в возрасте до пяти лет;</a:t>
            </a:r>
          </a:p>
          <a:p>
            <a:pPr>
              <a:spcBef>
                <a:spcPts val="600"/>
              </a:spcBef>
            </a:pPr>
            <a:r>
              <a:rPr lang="ru-RU" dirty="0"/>
              <a:t>- работники, имеющие детей-инвалидов;</a:t>
            </a:r>
          </a:p>
          <a:p>
            <a:pPr>
              <a:spcBef>
                <a:spcPts val="600"/>
              </a:spcBef>
            </a:pPr>
            <a:r>
              <a:rPr lang="ru-RU" dirty="0"/>
              <a:t>- работники, которые осуществляют уход за больным членом семьи в соответствии с медицинским заключением.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Отказаться от командировки может любой работник, если основания для такого отказа предусмотрены в Трудовом кодексе или трудовом договоре. К примеру, запрещается требовать от работника работы, не обусловленной трудовым договором.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8971" y="0"/>
            <a:ext cx="10809515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ли право человек отказаться от заграничной командировки из-за угрозы заражения?</a:t>
            </a:r>
          </a:p>
        </p:txBody>
      </p:sp>
    </p:spTree>
    <p:extLst>
      <p:ext uri="{BB962C8B-B14F-4D97-AF65-F5344CB8AC3E}">
        <p14:creationId xmlns:p14="http://schemas.microsoft.com/office/powerpoint/2010/main" val="94617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195944" y="28135"/>
            <a:ext cx="118318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мире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09.03.2020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0" y="5301343"/>
            <a:ext cx="1892376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ЗАБОЛЕЛО: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 мире </a:t>
            </a:r>
            <a:r>
              <a:rPr lang="ru-RU" sz="1600" dirty="0"/>
              <a:t>– 116 688</a:t>
            </a:r>
          </a:p>
          <a:p>
            <a:pPr algn="ctr"/>
            <a:endParaRPr lang="ru-RU" sz="800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/>
              <a:t>в КНР </a:t>
            </a:r>
            <a:r>
              <a:rPr lang="ru-RU" sz="1600" dirty="0"/>
              <a:t>– 80 924 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вне КНР </a:t>
            </a:r>
            <a:r>
              <a:rPr lang="ru-RU" sz="1600" dirty="0"/>
              <a:t>– 35 764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4" y="1067612"/>
            <a:ext cx="8900160" cy="41550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21653" y="5301343"/>
            <a:ext cx="188976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ВЫЗДОРОВЕЛО: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 мире </a:t>
            </a:r>
            <a:r>
              <a:rPr lang="ru-RU" sz="1600" dirty="0"/>
              <a:t>– 64 166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 КНР </a:t>
            </a:r>
            <a:r>
              <a:rPr lang="ru-RU" sz="1600" dirty="0"/>
              <a:t>– 59 982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вне КНР </a:t>
            </a:r>
            <a:r>
              <a:rPr lang="ru-RU" sz="1600" dirty="0"/>
              <a:t>– 4 184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57257" y="5301343"/>
            <a:ext cx="1889760" cy="1446550"/>
          </a:xfrm>
          <a:prstGeom prst="rect">
            <a:avLst/>
          </a:prstGeom>
          <a:solidFill>
            <a:srgbClr val="FF5A3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УМЕРЛО: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 мире </a:t>
            </a:r>
            <a:r>
              <a:rPr lang="ru-RU" sz="1600" dirty="0"/>
              <a:t>– 4 026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 КНР </a:t>
            </a:r>
            <a:r>
              <a:rPr lang="ru-RU" sz="1600" dirty="0"/>
              <a:t>– 3 140</a:t>
            </a:r>
          </a:p>
          <a:p>
            <a:pPr algn="ctr"/>
            <a:endParaRPr lang="ru-RU" sz="800" dirty="0"/>
          </a:p>
          <a:p>
            <a:pPr algn="ctr"/>
            <a:r>
              <a:rPr lang="ru-RU" sz="1600" b="1" dirty="0"/>
              <a:t>вне КНР </a:t>
            </a:r>
            <a:r>
              <a:rPr lang="ru-RU" sz="1600" dirty="0"/>
              <a:t>– 886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1636" y="1861849"/>
            <a:ext cx="274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110 стран.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84% случаев в 3 странах: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КНР</a:t>
            </a:r>
            <a:r>
              <a:rPr lang="ru-RU" dirty="0"/>
              <a:t> – 80 924 (3 140)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Южная Корея </a:t>
            </a:r>
            <a:r>
              <a:rPr lang="ru-RU" dirty="0"/>
              <a:t>– 9753 (54)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Иран</a:t>
            </a:r>
            <a:r>
              <a:rPr lang="ru-RU" dirty="0"/>
              <a:t> – 7161 (237)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195944" y="28135"/>
            <a:ext cx="118318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Европе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10.03.2020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06983"/>
              </p:ext>
            </p:extLst>
          </p:nvPr>
        </p:nvGraphicFramePr>
        <p:xfrm>
          <a:off x="302685" y="1162626"/>
          <a:ext cx="3006573" cy="5466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1632">
                  <a:extLst>
                    <a:ext uri="{9D8B030D-6E8A-4147-A177-3AD203B41FA5}">
                      <a16:colId xmlns:a16="http://schemas.microsoft.com/office/drawing/2014/main" xmlns="" val="921670782"/>
                    </a:ext>
                  </a:extLst>
                </a:gridCol>
                <a:gridCol w="863826">
                  <a:extLst>
                    <a:ext uri="{9D8B030D-6E8A-4147-A177-3AD203B41FA5}">
                      <a16:colId xmlns:a16="http://schemas.microsoft.com/office/drawing/2014/main" xmlns="" val="3358340865"/>
                    </a:ext>
                  </a:extLst>
                </a:gridCol>
                <a:gridCol w="751115">
                  <a:extLst>
                    <a:ext uri="{9D8B030D-6E8A-4147-A177-3AD203B41FA5}">
                      <a16:colId xmlns:a16="http://schemas.microsoft.com/office/drawing/2014/main" xmlns="" val="1015286809"/>
                    </a:ext>
                  </a:extLst>
                </a:gridCol>
              </a:tblGrid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Страна</a:t>
                      </a: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Заболело</a:t>
                      </a: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Умерло </a:t>
                      </a: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8718953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Италия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10149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631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518915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Франция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1784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13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19923613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effectLst/>
                        </a:rPr>
                        <a:t>Испания</a:t>
                      </a:r>
                      <a:endParaRPr lang="ru-RU" sz="13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1695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5543551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Германия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effectLst/>
                        </a:rPr>
                        <a:t>1565</a:t>
                      </a:r>
                      <a:endParaRPr lang="ru-RU" sz="13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95145464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Швейцария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22421572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Норвегия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65943779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Великобритания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373586516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Нидерланды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5225188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Швеция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95074039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Бельгия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45773845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350274719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Австрия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34752078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Греция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07592954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Исландия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2892716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Чехия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7365187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Сан-Марино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65535397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Португалия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481929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Финляндия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5901651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Ирландия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55329197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Словения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43947389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Румыния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2433617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Польша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340648915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Хорватия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192156247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Эстония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41026526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Албания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xmlns="" val="273061435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1024612"/>
            <a:ext cx="8131629" cy="57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95944" y="28135"/>
            <a:ext cx="118318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России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11.03.2020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3142" y="1464439"/>
            <a:ext cx="11223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Всего в РФ на 11.03.2020 г. зарегистрировано 20 случаев коронавирусной инфекции, в том числе:</a:t>
            </a:r>
          </a:p>
          <a:p>
            <a:endParaRPr lang="ru-RU" sz="800" dirty="0"/>
          </a:p>
          <a:p>
            <a:pPr marL="342900" indent="-342900">
              <a:buFontTx/>
              <a:buChar char="-"/>
            </a:pPr>
            <a:r>
              <a:rPr lang="ru-RU" sz="2000" dirty="0"/>
              <a:t>2 у граждан КНР,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17 у граждан России, вернувшихся из Италии,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1 у гражданина Италии.</a:t>
            </a:r>
          </a:p>
          <a:p>
            <a:endParaRPr lang="ru-RU" sz="2000" dirty="0"/>
          </a:p>
          <a:p>
            <a:r>
              <a:rPr lang="ru-RU" sz="2000" dirty="0"/>
              <a:t>Из них выписаны по выздоровлению:</a:t>
            </a:r>
          </a:p>
          <a:p>
            <a:endParaRPr lang="ru-RU" sz="800" dirty="0"/>
          </a:p>
          <a:p>
            <a:pPr marL="342900" indent="-342900">
              <a:buFontTx/>
              <a:buChar char="-"/>
            </a:pPr>
            <a:r>
              <a:rPr lang="ru-RU" sz="2000" dirty="0"/>
              <a:t>2 граждан КНР,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1 гражданин России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Также выписаны 3 гражданина, эвакуированные с круизного лайнера «</a:t>
            </a:r>
            <a:r>
              <a:rPr lang="ru-RU" sz="2000" dirty="0" err="1"/>
              <a:t>Diamond</a:t>
            </a:r>
            <a:r>
              <a:rPr lang="ru-RU" sz="2000" dirty="0"/>
              <a:t> </a:t>
            </a:r>
            <a:r>
              <a:rPr lang="ru-RU" sz="2000" dirty="0" err="1"/>
              <a:t>Princess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784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15" y="152400"/>
            <a:ext cx="10363200" cy="960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можно получить информацию о текущей ситуации по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14D388F-DEA7-46A3-9187-0BE6FEC1FF92}"/>
              </a:ext>
            </a:extLst>
          </p:cNvPr>
          <p:cNvSpPr txBox="1">
            <a:spLocks/>
          </p:cNvSpPr>
          <p:nvPr/>
        </p:nvSpPr>
        <p:spPr>
          <a:xfrm>
            <a:off x="472325" y="1454849"/>
            <a:ext cx="11269980" cy="2877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мире – официальные сайты ВОЗ и Роспотребнадзора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России – официальный сайт Роспотребнадзора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отдельных регионах России – официальные сайты территориальных органов власти в субъекте РФ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57" y="185057"/>
            <a:ext cx="11037685" cy="960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страны не рекомендуется посещать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14D388F-DEA7-46A3-9187-0BE6FEC1FF92}"/>
              </a:ext>
            </a:extLst>
          </p:cNvPr>
          <p:cNvSpPr txBox="1">
            <a:spLocks/>
          </p:cNvSpPr>
          <p:nvPr/>
        </p:nvSpPr>
        <p:spPr>
          <a:xfrm>
            <a:off x="559409" y="1367763"/>
            <a:ext cx="11269980" cy="52180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cs typeface="Arial" panose="020B0604020202020204" pitchFamily="34" charset="0"/>
              </a:rPr>
              <a:t>Роспотребнадзор проинформировал о наличии угрозы безопасности жизни и здоровья в связи с распространением COVID-19 в 4-х странах: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cs typeface="Arial" panose="020B0604020202020204" pitchFamily="34" charset="0"/>
              </a:rPr>
              <a:t>1) Китай (с 24.01.2020)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cs typeface="Arial" panose="020B0604020202020204" pitchFamily="34" charset="0"/>
              </a:rPr>
              <a:t>2) Южная Корея, 3) Иран, 4) Италия (с 26.02.2020)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cs typeface="Arial" panose="020B0604020202020204" pitchFamily="34" charset="0"/>
              </a:rPr>
              <a:t>Роспотребнадзор и Ростуризм не рекомендовали посещение этих стран до стабилизации эпидемиологической обстановки по COVID-19.</a:t>
            </a:r>
          </a:p>
          <a:p>
            <a:pPr marL="0" indent="0">
              <a:lnSpc>
                <a:spcPct val="120000"/>
              </a:lnSpc>
              <a:spcBef>
                <a:spcPts val="700"/>
              </a:spcBef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700"/>
              </a:spcBef>
              <a:buNone/>
            </a:pPr>
            <a:r>
              <a:rPr lang="ru-RU" sz="2000" i="1" dirty="0">
                <a:cs typeface="Arial" panose="020B0604020202020204" pitchFamily="34" charset="0"/>
              </a:rPr>
              <a:t>Публикация данных рекомендаций на официальных сайтах ведомств позволяет гражданам требовать изменения или расторжения договора о реализации туристского продукта в случае планирования поездок в данные страны, в том числе в досудебном порядке</a:t>
            </a:r>
          </a:p>
          <a:p>
            <a:pPr marL="0" indent="0" algn="ctr">
              <a:lnSpc>
                <a:spcPct val="120000"/>
              </a:lnSpc>
              <a:spcBef>
                <a:spcPts val="700"/>
              </a:spcBef>
              <a:buNone/>
            </a:pPr>
            <a:r>
              <a:rPr lang="ru-RU" sz="2000" i="1" dirty="0">
                <a:cs typeface="Arial" panose="020B0604020202020204" pitchFamily="34" charset="0"/>
              </a:rPr>
              <a:t> (статья 10 Закона № 132-ФЗ «Об основах туристской деятельности в Российской Федерации»)</a:t>
            </a:r>
          </a:p>
        </p:txBody>
      </p:sp>
    </p:spTree>
    <p:extLst>
      <p:ext uri="{BB962C8B-B14F-4D97-AF65-F5344CB8AC3E}">
        <p14:creationId xmlns:p14="http://schemas.microsoft.com/office/powerpoint/2010/main" val="190390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8369" y="129811"/>
            <a:ext cx="11091328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симптомы наблюдаются у пациентов с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763" y="1808035"/>
            <a:ext cx="4710638" cy="363176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ru-RU" sz="2000" b="1" dirty="0"/>
              <a:t>Основные симптомы: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Повышение температуры тела в </a:t>
            </a:r>
            <a:r>
              <a:rPr lang="en-US" sz="2000" dirty="0"/>
              <a:t>&gt;</a:t>
            </a:r>
            <a:r>
              <a:rPr lang="ru-RU" sz="2000" dirty="0"/>
              <a:t>90% случаев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Кашель (сухой или с небольшим количеством мокроты) в 80% случаев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Одышка в 55% случаях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Ощущение сдавленности в грудной клетке в </a:t>
            </a:r>
            <a:r>
              <a:rPr lang="en-US" sz="2000" dirty="0"/>
              <a:t>&gt;</a:t>
            </a:r>
            <a:r>
              <a:rPr lang="ru-RU" sz="2000" dirty="0"/>
              <a:t>20% случаев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84924" y="1808036"/>
            <a:ext cx="5124773" cy="378565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indent="457200">
              <a:spcAft>
                <a:spcPts val="1200"/>
              </a:spcAft>
            </a:pPr>
            <a:r>
              <a:rPr lang="ru-RU" sz="2000" b="1" dirty="0"/>
              <a:t>Редкие симптомы: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головные боли (8%)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кровохарканье (5%)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диарея (3%)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тошнота, рвота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Сердцебиение</a:t>
            </a:r>
          </a:p>
          <a:p>
            <a:pPr>
              <a:spcAft>
                <a:spcPts val="1200"/>
              </a:spcAft>
            </a:pPr>
            <a:r>
              <a:rPr lang="ru-RU" dirty="0"/>
              <a:t>Данные симптомы в дебюте инфекции могут наблюдаться в отсутствии повышения температуры тела.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2179" y="1689315"/>
            <a:ext cx="5075700" cy="426203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34378" y="1700035"/>
            <a:ext cx="5204841" cy="425131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3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0D381-1790-4C3B-9BC3-51C95B8F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6" y="1310613"/>
            <a:ext cx="11046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При </a:t>
            </a:r>
            <a:r>
              <a:rPr lang="en-US" sz="2400" b="1" dirty="0"/>
              <a:t>COVID-19</a:t>
            </a:r>
            <a:r>
              <a:rPr lang="ru-RU" sz="2400" b="1" dirty="0"/>
              <a:t> могут возникнуть следующие осложнения:</a:t>
            </a:r>
            <a:r>
              <a:rPr lang="ru-RU" sz="20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Синусит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Пневмония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Бронхит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Острая дыхательная недостаточность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Отек легких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Сепсис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Инфекционно-токсический шок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1" y="108857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осложнения могут быть после коронавирусной инфекции?</a:t>
            </a:r>
          </a:p>
        </p:txBody>
      </p:sp>
    </p:spTree>
    <p:extLst>
      <p:ext uri="{BB962C8B-B14F-4D97-AF65-F5344CB8AC3E}">
        <p14:creationId xmlns:p14="http://schemas.microsoft.com/office/powerpoint/2010/main" val="290527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2425</Words>
  <Application>Microsoft Office PowerPoint</Application>
  <PresentationFormat>Широкоэкранный</PresentationFormat>
  <Paragraphs>337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Коронавирусная инфекция COVID-19:  профилактика, диагностика и оказание  медицинской помощи в вопросах и ответах</vt:lpstr>
      <vt:lpstr>Коронавирус SARS-CoV-2</vt:lpstr>
      <vt:lpstr>Презентация PowerPoint</vt:lpstr>
      <vt:lpstr>Презентация PowerPoint</vt:lpstr>
      <vt:lpstr>Презентация PowerPoint</vt:lpstr>
      <vt:lpstr>Где можно получить информацию о текущей ситуации по COVID-19?</vt:lpstr>
      <vt:lpstr>Какие страны не рекомендуется посещать  в связи с COVID-19?</vt:lpstr>
      <vt:lpstr>Какие симптомы наблюдаются у пациентов с COVID-19?</vt:lpstr>
      <vt:lpstr>Презентация PowerPoint</vt:lpstr>
      <vt:lpstr>Презентация PowerPoint</vt:lpstr>
      <vt:lpstr>Презентация PowerPoint</vt:lpstr>
      <vt:lpstr>Как проводится диагностика заболевания?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лекарственные средства могут использоваться для профилактики COVID-19?</vt:lpstr>
      <vt:lpstr>На каком основании проводится изоляция и госпитализация инфицированных или лиц с подозрением на COVID-19? </vt:lpstr>
      <vt:lpstr>В чем особенности карантина? </vt:lpstr>
      <vt:lpstr>Могут ли родственники посещать пациента в больнице и приносить еду и вещи? </vt:lpstr>
      <vt:lpstr>Как классифицируют случаи заболевания COVID-19?</vt:lpstr>
      <vt:lpstr>Когда разрешается выписка из стационара?</vt:lpstr>
      <vt:lpstr>Актуальные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к</dc:title>
  <dc:creator>User</dc:creator>
  <cp:lastModifiedBy>user</cp:lastModifiedBy>
  <cp:revision>444</cp:revision>
  <dcterms:created xsi:type="dcterms:W3CDTF">2020-01-23T07:42:56Z</dcterms:created>
  <dcterms:modified xsi:type="dcterms:W3CDTF">2020-03-13T01:20:29Z</dcterms:modified>
</cp:coreProperties>
</file>